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handoutMasterIdLst>
    <p:handoutMasterId r:id="rId34"/>
  </p:handoutMasterIdLst>
  <p:sldIdLst>
    <p:sldId id="301" r:id="rId2"/>
    <p:sldId id="256" r:id="rId3"/>
    <p:sldId id="257" r:id="rId4"/>
    <p:sldId id="274" r:id="rId5"/>
    <p:sldId id="275" r:id="rId6"/>
    <p:sldId id="276" r:id="rId7"/>
    <p:sldId id="277" r:id="rId8"/>
    <p:sldId id="278" r:id="rId9"/>
    <p:sldId id="279" r:id="rId10"/>
    <p:sldId id="280" r:id="rId11"/>
    <p:sldId id="284" r:id="rId12"/>
    <p:sldId id="281" r:id="rId13"/>
    <p:sldId id="282" r:id="rId14"/>
    <p:sldId id="285" r:id="rId15"/>
    <p:sldId id="283" r:id="rId16"/>
    <p:sldId id="286" r:id="rId17"/>
    <p:sldId id="287" r:id="rId18"/>
    <p:sldId id="273" r:id="rId19"/>
    <p:sldId id="289" r:id="rId20"/>
    <p:sldId id="288" r:id="rId21"/>
    <p:sldId id="290" r:id="rId22"/>
    <p:sldId id="291" r:id="rId23"/>
    <p:sldId id="292" r:id="rId24"/>
    <p:sldId id="293" r:id="rId25"/>
    <p:sldId id="295" r:id="rId26"/>
    <p:sldId id="297" r:id="rId27"/>
    <p:sldId id="298" r:id="rId28"/>
    <p:sldId id="299" r:id="rId29"/>
    <p:sldId id="300" r:id="rId30"/>
    <p:sldId id="266" r:id="rId31"/>
    <p:sldId id="30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53" autoAdjust="0"/>
    <p:restoredTop sz="78364" autoAdjust="0"/>
  </p:normalViewPr>
  <p:slideViewPr>
    <p:cSldViewPr snapToGrid="0">
      <p:cViewPr varScale="1">
        <p:scale>
          <a:sx n="64" d="100"/>
          <a:sy n="64" d="100"/>
        </p:scale>
        <p:origin x="109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48D5BD5-ABE7-4203-8BBE-5A7B787960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CBC08F74-F498-4B18-A944-9DFBC207233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C7649ED-7C48-4C55-87AC-6B67C2271A34}" type="datetimeFigureOut">
              <a:rPr lang="en-GB" smtClean="0"/>
              <a:t>06/11/2019</a:t>
            </a:fld>
            <a:endParaRPr lang="en-GB"/>
          </a:p>
        </p:txBody>
      </p:sp>
      <p:sp>
        <p:nvSpPr>
          <p:cNvPr id="4" name="Footer Placeholder 3">
            <a:extLst>
              <a:ext uri="{FF2B5EF4-FFF2-40B4-BE49-F238E27FC236}">
                <a16:creationId xmlns:a16="http://schemas.microsoft.com/office/drawing/2014/main" id="{CD36CAF5-CAD3-4F36-A78D-E5FF22AAAF7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8F6E4E38-6425-4714-B7E4-02C8D58899A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8B21A17-D504-4962-80F2-0A2B3C641E2D}" type="slidenum">
              <a:rPr lang="en-GB" smtClean="0"/>
              <a:t>‹#›</a:t>
            </a:fld>
            <a:endParaRPr lang="en-GB"/>
          </a:p>
        </p:txBody>
      </p:sp>
    </p:spTree>
    <p:extLst>
      <p:ext uri="{BB962C8B-B14F-4D97-AF65-F5344CB8AC3E}">
        <p14:creationId xmlns:p14="http://schemas.microsoft.com/office/powerpoint/2010/main" val="3904503623"/>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F8C6BE-67A2-49FC-82F5-E5799700339B}" type="datetimeFigureOut">
              <a:rPr lang="en-GB" smtClean="0"/>
              <a:t>06/11/2019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38DA3C-D3CF-40A1-92F4-933B83A82BB0}" type="slidenum">
              <a:rPr lang="en-GB" smtClean="0"/>
              <a:t>‹#›</a:t>
            </a:fld>
            <a:endParaRPr lang="en-GB"/>
          </a:p>
        </p:txBody>
      </p:sp>
    </p:spTree>
    <p:extLst>
      <p:ext uri="{BB962C8B-B14F-4D97-AF65-F5344CB8AC3E}">
        <p14:creationId xmlns:p14="http://schemas.microsoft.com/office/powerpoint/2010/main" val="167549906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1435640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4099088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7012546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71774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2539893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6335988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8201180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2708851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4426750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6475961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581393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6583132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9552431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40704324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1756064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3890990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7083220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2585260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7361535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4935438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5358202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F1F9F9-DC9B-4149-B564-D31F0555340A}" type="slidenum">
              <a:rPr lang="en-US" smtClean="0"/>
              <a:t>31</a:t>
            </a:fld>
            <a:endParaRPr lang="en-US"/>
          </a:p>
        </p:txBody>
      </p:sp>
    </p:spTree>
    <p:extLst>
      <p:ext uri="{BB962C8B-B14F-4D97-AF65-F5344CB8AC3E}">
        <p14:creationId xmlns:p14="http://schemas.microsoft.com/office/powerpoint/2010/main" val="492130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433353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265932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20807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924897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489864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5592694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6296594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2.wdp"/></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3.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4.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5.wdp"/></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2.png"/><Relationship Id="rId4" Type="http://schemas.microsoft.com/office/2007/relationships/hdphoto" Target="../media/hdphoto4.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2.wdp"/></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_Keynot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71C9BE-4E56-9140-8BF8-93C932A91962}"/>
              </a:ext>
            </a:extLst>
          </p:cNvPr>
          <p:cNvSpPr/>
          <p:nvPr/>
        </p:nvSpPr>
        <p:spPr>
          <a:xfrm>
            <a:off x="0" y="-1"/>
            <a:ext cx="12192000" cy="6858001"/>
          </a:xfrm>
          <a:prstGeom prst="rect">
            <a:avLst/>
          </a:prstGeom>
          <a:gradFill>
            <a:gsLst>
              <a:gs pos="0">
                <a:srgbClr val="E5D900"/>
              </a:gs>
              <a:gs pos="100000">
                <a:srgbClr val="FFFB6F"/>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7EF3320C-A7A0-6C42-8E3E-4185B0C33AC2}"/>
              </a:ext>
            </a:extLst>
          </p:cNvPr>
          <p:cNvPicPr>
            <a:picLocks noChangeAspect="1"/>
          </p:cNvPicPr>
          <p:nvPr/>
        </p:nvPicPr>
        <p:blipFill rotWithShape="1">
          <a:blip r:embed="rId2"/>
          <a:srcRect t="9647" r="25451" b="23559"/>
          <a:stretch/>
        </p:blipFill>
        <p:spPr>
          <a:xfrm>
            <a:off x="4664252" y="0"/>
            <a:ext cx="7527747" cy="6858000"/>
          </a:xfrm>
          <a:prstGeom prst="rect">
            <a:avLst/>
          </a:prstGeom>
        </p:spPr>
      </p:pic>
      <p:pic>
        <p:nvPicPr>
          <p:cNvPr id="17" name="Picture 16">
            <a:extLst>
              <a:ext uri="{FF2B5EF4-FFF2-40B4-BE49-F238E27FC236}">
                <a16:creationId xmlns:a16="http://schemas.microsoft.com/office/drawing/2014/main" id="{BB685735-8819-354E-A6D0-1A5B9BB7F1B3}"/>
              </a:ext>
            </a:extLst>
          </p:cNvPr>
          <p:cNvPicPr>
            <a:picLocks noChangeAspect="1"/>
          </p:cNvPicPr>
          <p:nvPr/>
        </p:nvPicPr>
        <p:blipFill rotWithShape="1">
          <a:blip r:embed="rId3">
            <a:clrChange>
              <a:clrFrom>
                <a:srgbClr val="FFFFFF"/>
              </a:clrFrom>
              <a:clrTo>
                <a:srgbClr val="FFFFFF">
                  <a:alpha val="0"/>
                </a:srgbClr>
              </a:clrTo>
            </a:clrChange>
            <a:alphaModFix amt="5000"/>
            <a:extLst>
              <a:ext uri="{BEBA8EAE-BF5A-486C-A8C5-ECC9F3942E4B}">
                <a14:imgProps xmlns:a14="http://schemas.microsoft.com/office/drawing/2010/main">
                  <a14:imgLayer r:embed="rId4">
                    <a14:imgEffect>
                      <a14:sharpenSoften amount="74000"/>
                    </a14:imgEffect>
                    <a14:imgEffect>
                      <a14:brightnessContrast bright="34000" contrast="33000"/>
                    </a14:imgEffect>
                  </a14:imgLayer>
                </a14:imgProps>
              </a:ext>
            </a:extLst>
          </a:blip>
          <a:srcRect t="25234"/>
          <a:stretch/>
        </p:blipFill>
        <p:spPr>
          <a:xfrm>
            <a:off x="0" y="0"/>
            <a:ext cx="12230098" cy="6858001"/>
          </a:xfrm>
          <a:prstGeom prst="rect">
            <a:avLst/>
          </a:prstGeom>
        </p:spPr>
      </p:pic>
      <p:pic>
        <p:nvPicPr>
          <p:cNvPr id="7" name="Picture 6">
            <a:extLst>
              <a:ext uri="{FF2B5EF4-FFF2-40B4-BE49-F238E27FC236}">
                <a16:creationId xmlns:a16="http://schemas.microsoft.com/office/drawing/2014/main" id="{1E9A6F14-2560-D443-9840-1EED705E141D}"/>
              </a:ext>
            </a:extLst>
          </p:cNvPr>
          <p:cNvPicPr>
            <a:picLocks noChangeAspect="1"/>
          </p:cNvPicPr>
          <p:nvPr/>
        </p:nvPicPr>
        <p:blipFill>
          <a:blip r:embed="rId5"/>
          <a:stretch>
            <a:fillRect/>
          </a:stretch>
        </p:blipFill>
        <p:spPr>
          <a:xfrm>
            <a:off x="500064" y="343142"/>
            <a:ext cx="5029199" cy="1976022"/>
          </a:xfrm>
          <a:prstGeom prst="rect">
            <a:avLst/>
          </a:prstGeom>
        </p:spPr>
      </p:pic>
      <p:sp>
        <p:nvSpPr>
          <p:cNvPr id="14" name="Text Placeholder 10">
            <a:extLst>
              <a:ext uri="{FF2B5EF4-FFF2-40B4-BE49-F238E27FC236}">
                <a16:creationId xmlns:a16="http://schemas.microsoft.com/office/drawing/2014/main" id="{805898EF-76D3-A644-8C95-E6D08105FB09}"/>
              </a:ext>
            </a:extLst>
          </p:cNvPr>
          <p:cNvSpPr>
            <a:spLocks noGrp="1"/>
          </p:cNvSpPr>
          <p:nvPr>
            <p:ph type="body" sz="quarter" idx="11" hasCustomPrompt="1"/>
          </p:nvPr>
        </p:nvSpPr>
        <p:spPr>
          <a:xfrm>
            <a:off x="500063" y="3173059"/>
            <a:ext cx="5384800" cy="508908"/>
          </a:xfrm>
          <a:prstGeom prst="rect">
            <a:avLst/>
          </a:prstGeom>
        </p:spPr>
        <p:txBody>
          <a:bodyPr/>
          <a:lstStyle>
            <a:lvl1pPr marL="0" indent="0">
              <a:buNone/>
              <a:defRPr sz="2400" b="0" i="0">
                <a:solidFill>
                  <a:schemeClr val="tx1"/>
                </a:solidFill>
                <a:latin typeface="+mn-lt"/>
              </a:defRPr>
            </a:lvl1pPr>
          </a:lstStyle>
          <a:p>
            <a:pPr lvl="0"/>
            <a:r>
              <a:rPr lang="en-US" dirty="0"/>
              <a:t>Speaker Name</a:t>
            </a:r>
          </a:p>
        </p:txBody>
      </p:sp>
      <p:sp>
        <p:nvSpPr>
          <p:cNvPr id="25" name="Text Placeholder 24">
            <a:extLst>
              <a:ext uri="{FF2B5EF4-FFF2-40B4-BE49-F238E27FC236}">
                <a16:creationId xmlns:a16="http://schemas.microsoft.com/office/drawing/2014/main" id="{2A3032F3-3FAA-494A-B03C-26594BD5E400}"/>
              </a:ext>
            </a:extLst>
          </p:cNvPr>
          <p:cNvSpPr>
            <a:spLocks noGrp="1"/>
          </p:cNvSpPr>
          <p:nvPr>
            <p:ph type="body" sz="quarter" idx="12" hasCustomPrompt="1"/>
          </p:nvPr>
        </p:nvSpPr>
        <p:spPr>
          <a:xfrm>
            <a:off x="500064" y="3681966"/>
            <a:ext cx="5029200" cy="2832891"/>
          </a:xfrm>
          <a:prstGeom prst="rect">
            <a:avLst/>
          </a:prstGeom>
        </p:spPr>
        <p:txBody>
          <a:bodyPr/>
          <a:lstStyle>
            <a:lvl1pPr marL="0" indent="0">
              <a:buNone/>
              <a:defRPr sz="4000">
                <a:solidFill>
                  <a:schemeClr val="tx1"/>
                </a:solidFill>
                <a:latin typeface="+mj-lt"/>
              </a:defRPr>
            </a:lvl1pPr>
          </a:lstStyle>
          <a:p>
            <a:pPr lvl="0"/>
            <a:r>
              <a:rPr lang="en-US" dirty="0"/>
              <a:t>Keynote</a:t>
            </a:r>
          </a:p>
        </p:txBody>
      </p:sp>
      <p:sp>
        <p:nvSpPr>
          <p:cNvPr id="26" name="TextBox 25">
            <a:extLst>
              <a:ext uri="{FF2B5EF4-FFF2-40B4-BE49-F238E27FC236}">
                <a16:creationId xmlns:a16="http://schemas.microsoft.com/office/drawing/2014/main" id="{CD44B417-0C3B-C042-9B70-2FC785AE73CA}"/>
              </a:ext>
            </a:extLst>
          </p:cNvPr>
          <p:cNvSpPr txBox="1"/>
          <p:nvPr/>
        </p:nvSpPr>
        <p:spPr>
          <a:xfrm>
            <a:off x="500063" y="2733939"/>
            <a:ext cx="2881223" cy="369332"/>
          </a:xfrm>
          <a:prstGeom prst="rect">
            <a:avLst/>
          </a:prstGeom>
          <a:noFill/>
        </p:spPr>
        <p:txBody>
          <a:bodyPr wrap="square" rtlCol="0">
            <a:spAutoFit/>
          </a:bodyPr>
          <a:lstStyle/>
          <a:p>
            <a:r>
              <a:rPr lang="en-US" spc="300" dirty="0">
                <a:solidFill>
                  <a:schemeClr val="tx1"/>
                </a:solidFill>
              </a:rPr>
              <a:t>NOVEMBER 6, 2019</a:t>
            </a:r>
          </a:p>
        </p:txBody>
      </p:sp>
    </p:spTree>
    <p:extLst>
      <p:ext uri="{BB962C8B-B14F-4D97-AF65-F5344CB8AC3E}">
        <p14:creationId xmlns:p14="http://schemas.microsoft.com/office/powerpoint/2010/main" val="1388893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Motif_speaker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57E668B-48EB-2B40-B9CC-19119A2C7E40}"/>
              </a:ext>
            </a:extLst>
          </p:cNvPr>
          <p:cNvPicPr>
            <a:picLocks noChangeAspect="1"/>
          </p:cNvPicPr>
          <p:nvPr/>
        </p:nvPicPr>
        <p:blipFill rotWithShape="1">
          <a:blip r:embed="rId2"/>
          <a:srcRect l="3335" r="7657" b="49709"/>
          <a:stretch/>
        </p:blipFill>
        <p:spPr>
          <a:xfrm>
            <a:off x="4906926" y="5997500"/>
            <a:ext cx="7285073" cy="860500"/>
          </a:xfrm>
          <a:prstGeom prst="rect">
            <a:avLst/>
          </a:prstGeom>
        </p:spPr>
      </p:pic>
    </p:spTree>
    <p:extLst>
      <p:ext uri="{BB962C8B-B14F-4D97-AF65-F5344CB8AC3E}">
        <p14:creationId xmlns:p14="http://schemas.microsoft.com/office/powerpoint/2010/main" val="4180893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_speakers">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2F74E4-A4BA-3342-9CD7-3BC86E75A54C}"/>
              </a:ext>
            </a:extLst>
          </p:cNvPr>
          <p:cNvPicPr>
            <a:picLocks noChangeAspect="1"/>
          </p:cNvPicPr>
          <p:nvPr/>
        </p:nvPicPr>
        <p:blipFill rotWithShape="1">
          <a:blip r:embed="rId2"/>
          <a:srcRect l="24903" r="8996" b="51315"/>
          <a:stretch/>
        </p:blipFill>
        <p:spPr>
          <a:xfrm>
            <a:off x="-2" y="5920394"/>
            <a:ext cx="6096001" cy="938620"/>
          </a:xfrm>
          <a:prstGeom prst="rect">
            <a:avLst/>
          </a:prstGeom>
        </p:spPr>
      </p:pic>
    </p:spTree>
    <p:extLst>
      <p:ext uri="{BB962C8B-B14F-4D97-AF65-F5344CB8AC3E}">
        <p14:creationId xmlns:p14="http://schemas.microsoft.com/office/powerpoint/2010/main" val="775836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44856-BF12-4B8A-97F3-F2CE0C7F6DC4}"/>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EAF32F17-AD7D-4DF7-A3D4-D32D155277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EB2B9BFB-F2F6-4381-A993-15846FC00D69}"/>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1BA26817-4EF6-49D9-A9D5-8D9B38879823}"/>
              </a:ext>
            </a:extLst>
          </p:cNvPr>
          <p:cNvSpPr>
            <a:spLocks noGrp="1"/>
          </p:cNvSpPr>
          <p:nvPr>
            <p:ph type="ftr" sz="quarter" idx="11"/>
          </p:nvPr>
        </p:nvSpPr>
        <p:spPr/>
        <p:txBody>
          <a:bodyPr/>
          <a:lstStyle/>
          <a:p>
            <a:r>
              <a:rPr lang="en-GB"/>
              <a:t>czvzxc</a:t>
            </a:r>
          </a:p>
        </p:txBody>
      </p:sp>
      <p:sp>
        <p:nvSpPr>
          <p:cNvPr id="6" name="Slide Number Placeholder 5">
            <a:extLst>
              <a:ext uri="{FF2B5EF4-FFF2-40B4-BE49-F238E27FC236}">
                <a16:creationId xmlns:a16="http://schemas.microsoft.com/office/drawing/2014/main" id="{8A963542-1586-4B38-811E-BDE948086D02}"/>
              </a:ext>
            </a:extLst>
          </p:cNvPr>
          <p:cNvSpPr>
            <a:spLocks noGrp="1"/>
          </p:cNvSpPr>
          <p:nvPr>
            <p:ph type="sldNum" sz="quarter" idx="12"/>
          </p:nvPr>
        </p:nvSpPr>
        <p:spPr/>
        <p:txBody>
          <a:bodyPr/>
          <a:lstStyle/>
          <a:p>
            <a:fld id="{50595F0A-D77F-47CE-BEDF-20E23BC5EE87}" type="slidenum">
              <a:rPr lang="en-GB" smtClean="0"/>
              <a:t>‹#›</a:t>
            </a:fld>
            <a:endParaRPr lang="en-GB"/>
          </a:p>
        </p:txBody>
      </p:sp>
    </p:spTree>
    <p:extLst>
      <p:ext uri="{BB962C8B-B14F-4D97-AF65-F5344CB8AC3E}">
        <p14:creationId xmlns:p14="http://schemas.microsoft.com/office/powerpoint/2010/main" val="22702213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A70B-55A4-4A48-90F6-EEF2F9D5044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9CAA354-99DA-4A8C-9592-2655A2E19F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8AA57DD-0721-4731-98C7-48EE7DA8AD60}"/>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FD33D4AB-FD13-4F70-AA05-9600AAB27200}"/>
              </a:ext>
            </a:extLst>
          </p:cNvPr>
          <p:cNvSpPr>
            <a:spLocks noGrp="1"/>
          </p:cNvSpPr>
          <p:nvPr>
            <p:ph type="ftr" sz="quarter" idx="11"/>
          </p:nvPr>
        </p:nvSpPr>
        <p:spPr/>
        <p:txBody>
          <a:bodyPr/>
          <a:lstStyle/>
          <a:p>
            <a:r>
              <a:rPr lang="en-GB"/>
              <a:t>czvzxc</a:t>
            </a:r>
          </a:p>
        </p:txBody>
      </p:sp>
      <p:sp>
        <p:nvSpPr>
          <p:cNvPr id="6" name="Slide Number Placeholder 5">
            <a:extLst>
              <a:ext uri="{FF2B5EF4-FFF2-40B4-BE49-F238E27FC236}">
                <a16:creationId xmlns:a16="http://schemas.microsoft.com/office/drawing/2014/main" id="{307D61A7-E377-421C-A8B5-7633C05B9B31}"/>
              </a:ext>
            </a:extLst>
          </p:cNvPr>
          <p:cNvSpPr>
            <a:spLocks noGrp="1"/>
          </p:cNvSpPr>
          <p:nvPr>
            <p:ph type="sldNum" sz="quarter" idx="12"/>
          </p:nvPr>
        </p:nvSpPr>
        <p:spPr/>
        <p:txBody>
          <a:bodyPr/>
          <a:lstStyle/>
          <a:p>
            <a:fld id="{50595F0A-D77F-47CE-BEDF-20E23BC5EE87}" type="slidenum">
              <a:rPr lang="en-GB" smtClean="0"/>
              <a:t>‹#›</a:t>
            </a:fld>
            <a:endParaRPr lang="en-GB"/>
          </a:p>
        </p:txBody>
      </p:sp>
    </p:spTree>
    <p:extLst>
      <p:ext uri="{BB962C8B-B14F-4D97-AF65-F5344CB8AC3E}">
        <p14:creationId xmlns:p14="http://schemas.microsoft.com/office/powerpoint/2010/main" val="603140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Slide_CI/C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71C9BE-4E56-9140-8BF8-93C932A91962}"/>
              </a:ext>
            </a:extLst>
          </p:cNvPr>
          <p:cNvSpPr/>
          <p:nvPr/>
        </p:nvSpPr>
        <p:spPr>
          <a:xfrm>
            <a:off x="-67734" y="0"/>
            <a:ext cx="12259734" cy="6858001"/>
          </a:xfrm>
          <a:prstGeom prst="rect">
            <a:avLst/>
          </a:prstGeom>
          <a:gradFill flip="none" rotWithShape="1">
            <a:gsLst>
              <a:gs pos="0">
                <a:schemeClr val="accent2">
                  <a:lumMod val="67000"/>
                </a:schemeClr>
              </a:gs>
              <a:gs pos="18000">
                <a:schemeClr val="accent2">
                  <a:lumMod val="97000"/>
                  <a:lumOff val="3000"/>
                </a:schemeClr>
              </a:gs>
              <a:gs pos="100000">
                <a:srgbClr val="F2913C"/>
              </a:gs>
            </a:gsLst>
            <a:lin ang="13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7EF3320C-A7A0-6C42-8E3E-4185B0C33AC2}"/>
              </a:ext>
            </a:extLst>
          </p:cNvPr>
          <p:cNvPicPr>
            <a:picLocks noChangeAspect="1"/>
          </p:cNvPicPr>
          <p:nvPr/>
        </p:nvPicPr>
        <p:blipFill rotWithShape="1">
          <a:blip r:embed="rId2"/>
          <a:srcRect t="9647" r="25451" b="23559"/>
          <a:stretch/>
        </p:blipFill>
        <p:spPr>
          <a:xfrm>
            <a:off x="4665759" y="0"/>
            <a:ext cx="7527747" cy="6858000"/>
          </a:xfrm>
          <a:prstGeom prst="rect">
            <a:avLst/>
          </a:prstGeom>
        </p:spPr>
      </p:pic>
      <p:pic>
        <p:nvPicPr>
          <p:cNvPr id="3" name="Picture 2">
            <a:extLst>
              <a:ext uri="{FF2B5EF4-FFF2-40B4-BE49-F238E27FC236}">
                <a16:creationId xmlns:a16="http://schemas.microsoft.com/office/drawing/2014/main" id="{BF89DD9F-8261-694C-82C8-D5B64A9E3F11}"/>
              </a:ext>
            </a:extLst>
          </p:cNvPr>
          <p:cNvPicPr>
            <a:picLocks noChangeAspect="1"/>
          </p:cNvPicPr>
          <p:nvPr/>
        </p:nvPicPr>
        <p:blipFill rotWithShape="1">
          <a:blip r:embed="rId3">
            <a:clrChange>
              <a:clrFrom>
                <a:srgbClr val="FFFFFF"/>
              </a:clrFrom>
              <a:clrTo>
                <a:srgbClr val="FFFFFF">
                  <a:alpha val="0"/>
                </a:srgbClr>
              </a:clrTo>
            </a:clrChange>
            <a:alphaModFix amt="5000"/>
            <a:extLst>
              <a:ext uri="{BEBA8EAE-BF5A-486C-A8C5-ECC9F3942E4B}">
                <a14:imgProps xmlns:a14="http://schemas.microsoft.com/office/drawing/2010/main">
                  <a14:imgLayer r:embed="rId4">
                    <a14:imgEffect>
                      <a14:sharpenSoften amount="74000"/>
                    </a14:imgEffect>
                    <a14:imgEffect>
                      <a14:brightnessContrast bright="34000" contrast="33000"/>
                    </a14:imgEffect>
                  </a14:imgLayer>
                </a14:imgProps>
              </a:ext>
            </a:extLst>
          </a:blip>
          <a:srcRect t="25234"/>
          <a:stretch/>
        </p:blipFill>
        <p:spPr>
          <a:xfrm>
            <a:off x="-62152" y="0"/>
            <a:ext cx="12230098" cy="6858001"/>
          </a:xfrm>
          <a:prstGeom prst="rect">
            <a:avLst/>
          </a:prstGeom>
        </p:spPr>
      </p:pic>
      <p:sp>
        <p:nvSpPr>
          <p:cNvPr id="8" name="Text Placeholder 10">
            <a:extLst>
              <a:ext uri="{FF2B5EF4-FFF2-40B4-BE49-F238E27FC236}">
                <a16:creationId xmlns:a16="http://schemas.microsoft.com/office/drawing/2014/main" id="{1AC31EF1-EC29-3C40-B98D-BD6153E6508C}"/>
              </a:ext>
            </a:extLst>
          </p:cNvPr>
          <p:cNvSpPr>
            <a:spLocks noGrp="1"/>
          </p:cNvSpPr>
          <p:nvPr>
            <p:ph type="body" sz="quarter" idx="11" hasCustomPrompt="1"/>
          </p:nvPr>
        </p:nvSpPr>
        <p:spPr>
          <a:xfrm>
            <a:off x="500063" y="3173059"/>
            <a:ext cx="5384800" cy="508908"/>
          </a:xfrm>
          <a:prstGeom prst="rect">
            <a:avLst/>
          </a:prstGeom>
        </p:spPr>
        <p:txBody>
          <a:bodyPr/>
          <a:lstStyle>
            <a:lvl1pPr marL="0" indent="0">
              <a:buNone/>
              <a:defRPr sz="2400" b="0" i="0">
                <a:solidFill>
                  <a:schemeClr val="bg1"/>
                </a:solidFill>
                <a:latin typeface="+mn-lt"/>
              </a:defRPr>
            </a:lvl1pPr>
          </a:lstStyle>
          <a:p>
            <a:pPr lvl="0"/>
            <a:r>
              <a:rPr lang="en-US" dirty="0"/>
              <a:t>Speaker Name</a:t>
            </a:r>
          </a:p>
        </p:txBody>
      </p:sp>
      <p:sp>
        <p:nvSpPr>
          <p:cNvPr id="9" name="Text Placeholder 24">
            <a:extLst>
              <a:ext uri="{FF2B5EF4-FFF2-40B4-BE49-F238E27FC236}">
                <a16:creationId xmlns:a16="http://schemas.microsoft.com/office/drawing/2014/main" id="{AB20D331-614B-194B-A192-BCBDB5B0AA55}"/>
              </a:ext>
            </a:extLst>
          </p:cNvPr>
          <p:cNvSpPr>
            <a:spLocks noGrp="1"/>
          </p:cNvSpPr>
          <p:nvPr>
            <p:ph type="body" sz="quarter" idx="12" hasCustomPrompt="1"/>
          </p:nvPr>
        </p:nvSpPr>
        <p:spPr>
          <a:xfrm>
            <a:off x="500064" y="3681966"/>
            <a:ext cx="5029200" cy="2832891"/>
          </a:xfrm>
          <a:prstGeom prst="rect">
            <a:avLst/>
          </a:prstGeom>
        </p:spPr>
        <p:txBody>
          <a:bodyPr/>
          <a:lstStyle>
            <a:lvl1pPr marL="0" indent="0">
              <a:buNone/>
              <a:defRPr sz="4000">
                <a:solidFill>
                  <a:schemeClr val="bg1"/>
                </a:solidFill>
                <a:latin typeface="+mj-lt"/>
              </a:defRPr>
            </a:lvl1pPr>
          </a:lstStyle>
          <a:p>
            <a:pPr lvl="0"/>
            <a:r>
              <a:rPr lang="en-US" dirty="0"/>
              <a:t>Session Title</a:t>
            </a:r>
          </a:p>
        </p:txBody>
      </p:sp>
      <p:sp>
        <p:nvSpPr>
          <p:cNvPr id="11" name="TextBox 10">
            <a:extLst>
              <a:ext uri="{FF2B5EF4-FFF2-40B4-BE49-F238E27FC236}">
                <a16:creationId xmlns:a16="http://schemas.microsoft.com/office/drawing/2014/main" id="{8816538C-EC77-C845-867F-F62234DCB51F}"/>
              </a:ext>
            </a:extLst>
          </p:cNvPr>
          <p:cNvSpPr txBox="1"/>
          <p:nvPr/>
        </p:nvSpPr>
        <p:spPr>
          <a:xfrm>
            <a:off x="500063" y="2733939"/>
            <a:ext cx="2881223" cy="369332"/>
          </a:xfrm>
          <a:prstGeom prst="rect">
            <a:avLst/>
          </a:prstGeom>
          <a:noFill/>
        </p:spPr>
        <p:txBody>
          <a:bodyPr wrap="square" rtlCol="0">
            <a:spAutoFit/>
          </a:bodyPr>
          <a:lstStyle/>
          <a:p>
            <a:r>
              <a:rPr lang="en-US" spc="300" dirty="0">
                <a:solidFill>
                  <a:schemeClr val="bg1"/>
                </a:solidFill>
              </a:rPr>
              <a:t>NOVEMBER 6, 2019</a:t>
            </a:r>
          </a:p>
        </p:txBody>
      </p:sp>
      <p:pic>
        <p:nvPicPr>
          <p:cNvPr id="12" name="Picture 11">
            <a:extLst>
              <a:ext uri="{FF2B5EF4-FFF2-40B4-BE49-F238E27FC236}">
                <a16:creationId xmlns:a16="http://schemas.microsoft.com/office/drawing/2014/main" id="{B88DE66C-4010-604B-9B7B-993E45F34A80}"/>
              </a:ext>
            </a:extLst>
          </p:cNvPr>
          <p:cNvPicPr>
            <a:picLocks noChangeAspect="1"/>
          </p:cNvPicPr>
          <p:nvPr/>
        </p:nvPicPr>
        <p:blipFill>
          <a:blip r:embed="rId5"/>
          <a:stretch>
            <a:fillRect/>
          </a:stretch>
        </p:blipFill>
        <p:spPr>
          <a:xfrm>
            <a:off x="500063" y="343142"/>
            <a:ext cx="5029200" cy="1976022"/>
          </a:xfrm>
          <a:prstGeom prst="rect">
            <a:avLst/>
          </a:prstGeom>
        </p:spPr>
      </p:pic>
    </p:spTree>
    <p:extLst>
      <p:ext uri="{BB962C8B-B14F-4D97-AF65-F5344CB8AC3E}">
        <p14:creationId xmlns:p14="http://schemas.microsoft.com/office/powerpoint/2010/main" val="16343354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_Slide_Site_Reliability_Engineer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71C9BE-4E56-9140-8BF8-93C932A91962}"/>
              </a:ext>
            </a:extLst>
          </p:cNvPr>
          <p:cNvSpPr/>
          <p:nvPr/>
        </p:nvSpPr>
        <p:spPr>
          <a:xfrm>
            <a:off x="0" y="-1"/>
            <a:ext cx="12192000" cy="6858001"/>
          </a:xfrm>
          <a:prstGeom prst="rect">
            <a:avLst/>
          </a:prstGeom>
          <a:gradFill>
            <a:gsLst>
              <a:gs pos="0">
                <a:srgbClr val="D2B3E1">
                  <a:lumMod val="85000"/>
                </a:srgbClr>
              </a:gs>
              <a:gs pos="99000">
                <a:srgbClr val="EECAFD"/>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7EF3320C-A7A0-6C42-8E3E-4185B0C33AC2}"/>
              </a:ext>
            </a:extLst>
          </p:cNvPr>
          <p:cNvPicPr>
            <a:picLocks noChangeAspect="1"/>
          </p:cNvPicPr>
          <p:nvPr/>
        </p:nvPicPr>
        <p:blipFill rotWithShape="1">
          <a:blip r:embed="rId2"/>
          <a:srcRect t="9647" r="25451" b="23559"/>
          <a:stretch/>
        </p:blipFill>
        <p:spPr>
          <a:xfrm>
            <a:off x="4664252" y="0"/>
            <a:ext cx="7527747" cy="6858000"/>
          </a:xfrm>
          <a:prstGeom prst="rect">
            <a:avLst/>
          </a:prstGeom>
        </p:spPr>
      </p:pic>
      <p:pic>
        <p:nvPicPr>
          <p:cNvPr id="8" name="Picture 7">
            <a:extLst>
              <a:ext uri="{FF2B5EF4-FFF2-40B4-BE49-F238E27FC236}">
                <a16:creationId xmlns:a16="http://schemas.microsoft.com/office/drawing/2014/main" id="{92A2AE51-777A-D548-AF74-770A55FD46BF}"/>
              </a:ext>
            </a:extLst>
          </p:cNvPr>
          <p:cNvPicPr>
            <a:picLocks noChangeAspect="1"/>
          </p:cNvPicPr>
          <p:nvPr/>
        </p:nvPicPr>
        <p:blipFill rotWithShape="1">
          <a:blip r:embed="rId3">
            <a:clrChange>
              <a:clrFrom>
                <a:srgbClr val="FFFFFF"/>
              </a:clrFrom>
              <a:clrTo>
                <a:srgbClr val="FFFFFF">
                  <a:alpha val="0"/>
                </a:srgbClr>
              </a:clrTo>
            </a:clrChange>
            <a:alphaModFix amt="5000"/>
            <a:extLst>
              <a:ext uri="{BEBA8EAE-BF5A-486C-A8C5-ECC9F3942E4B}">
                <a14:imgProps xmlns:a14="http://schemas.microsoft.com/office/drawing/2010/main">
                  <a14:imgLayer r:embed="rId4">
                    <a14:imgEffect>
                      <a14:sharpenSoften amount="74000"/>
                    </a14:imgEffect>
                    <a14:imgEffect>
                      <a14:brightnessContrast bright="34000" contrast="33000"/>
                    </a14:imgEffect>
                  </a14:imgLayer>
                </a14:imgProps>
              </a:ext>
            </a:extLst>
          </a:blip>
          <a:srcRect t="25234"/>
          <a:stretch/>
        </p:blipFill>
        <p:spPr>
          <a:xfrm>
            <a:off x="0" y="0"/>
            <a:ext cx="12230098" cy="6858001"/>
          </a:xfrm>
          <a:prstGeom prst="rect">
            <a:avLst/>
          </a:prstGeom>
        </p:spPr>
      </p:pic>
      <p:pic>
        <p:nvPicPr>
          <p:cNvPr id="7" name="Picture 6">
            <a:extLst>
              <a:ext uri="{FF2B5EF4-FFF2-40B4-BE49-F238E27FC236}">
                <a16:creationId xmlns:a16="http://schemas.microsoft.com/office/drawing/2014/main" id="{1E9A6F14-2560-D443-9840-1EED705E141D}"/>
              </a:ext>
            </a:extLst>
          </p:cNvPr>
          <p:cNvPicPr>
            <a:picLocks noChangeAspect="1"/>
          </p:cNvPicPr>
          <p:nvPr/>
        </p:nvPicPr>
        <p:blipFill>
          <a:blip r:embed="rId5"/>
          <a:stretch>
            <a:fillRect/>
          </a:stretch>
        </p:blipFill>
        <p:spPr>
          <a:xfrm>
            <a:off x="500064" y="343142"/>
            <a:ext cx="5029199" cy="1976022"/>
          </a:xfrm>
          <a:prstGeom prst="rect">
            <a:avLst/>
          </a:prstGeom>
        </p:spPr>
      </p:pic>
      <p:sp>
        <p:nvSpPr>
          <p:cNvPr id="14" name="Text Placeholder 10">
            <a:extLst>
              <a:ext uri="{FF2B5EF4-FFF2-40B4-BE49-F238E27FC236}">
                <a16:creationId xmlns:a16="http://schemas.microsoft.com/office/drawing/2014/main" id="{805898EF-76D3-A644-8C95-E6D08105FB09}"/>
              </a:ext>
            </a:extLst>
          </p:cNvPr>
          <p:cNvSpPr>
            <a:spLocks noGrp="1"/>
          </p:cNvSpPr>
          <p:nvPr>
            <p:ph type="body" sz="quarter" idx="11" hasCustomPrompt="1"/>
          </p:nvPr>
        </p:nvSpPr>
        <p:spPr>
          <a:xfrm>
            <a:off x="500063" y="3173059"/>
            <a:ext cx="5384800" cy="508908"/>
          </a:xfrm>
          <a:prstGeom prst="rect">
            <a:avLst/>
          </a:prstGeom>
        </p:spPr>
        <p:txBody>
          <a:bodyPr/>
          <a:lstStyle>
            <a:lvl1pPr marL="0" indent="0">
              <a:buNone/>
              <a:defRPr sz="2400" b="0" i="0">
                <a:solidFill>
                  <a:schemeClr val="tx1"/>
                </a:solidFill>
                <a:latin typeface="+mn-lt"/>
              </a:defRPr>
            </a:lvl1pPr>
          </a:lstStyle>
          <a:p>
            <a:pPr lvl="0"/>
            <a:r>
              <a:rPr lang="en-US" dirty="0"/>
              <a:t>Speaker Name</a:t>
            </a:r>
          </a:p>
        </p:txBody>
      </p:sp>
      <p:sp>
        <p:nvSpPr>
          <p:cNvPr id="25" name="Text Placeholder 24">
            <a:extLst>
              <a:ext uri="{FF2B5EF4-FFF2-40B4-BE49-F238E27FC236}">
                <a16:creationId xmlns:a16="http://schemas.microsoft.com/office/drawing/2014/main" id="{2A3032F3-3FAA-494A-B03C-26594BD5E400}"/>
              </a:ext>
            </a:extLst>
          </p:cNvPr>
          <p:cNvSpPr>
            <a:spLocks noGrp="1"/>
          </p:cNvSpPr>
          <p:nvPr>
            <p:ph type="body" sz="quarter" idx="12" hasCustomPrompt="1"/>
          </p:nvPr>
        </p:nvSpPr>
        <p:spPr>
          <a:xfrm>
            <a:off x="500064" y="3681966"/>
            <a:ext cx="5029200" cy="2832891"/>
          </a:xfrm>
          <a:prstGeom prst="rect">
            <a:avLst/>
          </a:prstGeom>
        </p:spPr>
        <p:txBody>
          <a:bodyPr/>
          <a:lstStyle>
            <a:lvl1pPr marL="0" indent="0">
              <a:buNone/>
              <a:defRPr sz="4000">
                <a:solidFill>
                  <a:schemeClr val="tx1"/>
                </a:solidFill>
                <a:latin typeface="+mj-lt"/>
              </a:defRPr>
            </a:lvl1pPr>
          </a:lstStyle>
          <a:p>
            <a:pPr lvl="0"/>
            <a:r>
              <a:rPr lang="en-US" dirty="0"/>
              <a:t>Session Title</a:t>
            </a:r>
          </a:p>
        </p:txBody>
      </p:sp>
      <p:sp>
        <p:nvSpPr>
          <p:cNvPr id="26" name="TextBox 25">
            <a:extLst>
              <a:ext uri="{FF2B5EF4-FFF2-40B4-BE49-F238E27FC236}">
                <a16:creationId xmlns:a16="http://schemas.microsoft.com/office/drawing/2014/main" id="{CD44B417-0C3B-C042-9B70-2FC785AE73CA}"/>
              </a:ext>
            </a:extLst>
          </p:cNvPr>
          <p:cNvSpPr txBox="1"/>
          <p:nvPr/>
        </p:nvSpPr>
        <p:spPr>
          <a:xfrm>
            <a:off x="500063" y="2733939"/>
            <a:ext cx="2881223" cy="369332"/>
          </a:xfrm>
          <a:prstGeom prst="rect">
            <a:avLst/>
          </a:prstGeom>
          <a:noFill/>
        </p:spPr>
        <p:txBody>
          <a:bodyPr wrap="square" rtlCol="0">
            <a:spAutoFit/>
          </a:bodyPr>
          <a:lstStyle/>
          <a:p>
            <a:r>
              <a:rPr lang="en-US" spc="300" dirty="0">
                <a:solidFill>
                  <a:schemeClr val="tx1"/>
                </a:solidFill>
              </a:rPr>
              <a:t>NOVEMBER 6, 2019</a:t>
            </a:r>
          </a:p>
        </p:txBody>
      </p:sp>
    </p:spTree>
    <p:extLst>
      <p:ext uri="{BB962C8B-B14F-4D97-AF65-F5344CB8AC3E}">
        <p14:creationId xmlns:p14="http://schemas.microsoft.com/office/powerpoint/2010/main" val="3722714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Title_Slide_Cloud_Native_Infrastructur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71C9BE-4E56-9140-8BF8-93C932A91962}"/>
              </a:ext>
            </a:extLst>
          </p:cNvPr>
          <p:cNvSpPr/>
          <p:nvPr/>
        </p:nvSpPr>
        <p:spPr>
          <a:xfrm>
            <a:off x="0" y="-1"/>
            <a:ext cx="12192000" cy="6858001"/>
          </a:xfrm>
          <a:prstGeom prst="rect">
            <a:avLst/>
          </a:prstGeom>
          <a:gradFill flip="none" rotWithShape="1">
            <a:gsLst>
              <a:gs pos="0">
                <a:srgbClr val="ADAEFF">
                  <a:lumMod val="50000"/>
                  <a:lumOff val="50000"/>
                </a:srgbClr>
              </a:gs>
              <a:gs pos="99000">
                <a:srgbClr val="B7CFFE"/>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7EF3320C-A7A0-6C42-8E3E-4185B0C33AC2}"/>
              </a:ext>
            </a:extLst>
          </p:cNvPr>
          <p:cNvPicPr>
            <a:picLocks noChangeAspect="1"/>
          </p:cNvPicPr>
          <p:nvPr/>
        </p:nvPicPr>
        <p:blipFill rotWithShape="1">
          <a:blip r:embed="rId2"/>
          <a:srcRect t="9647" r="25451" b="23559"/>
          <a:stretch/>
        </p:blipFill>
        <p:spPr>
          <a:xfrm>
            <a:off x="4664252" y="0"/>
            <a:ext cx="7527747" cy="6858000"/>
          </a:xfrm>
          <a:prstGeom prst="rect">
            <a:avLst/>
          </a:prstGeom>
        </p:spPr>
      </p:pic>
      <p:pic>
        <p:nvPicPr>
          <p:cNvPr id="16" name="Picture 15">
            <a:extLst>
              <a:ext uri="{FF2B5EF4-FFF2-40B4-BE49-F238E27FC236}">
                <a16:creationId xmlns:a16="http://schemas.microsoft.com/office/drawing/2014/main" id="{0FBD4F8B-F3AC-D44C-ABC5-2B72DE15BDF8}"/>
              </a:ext>
            </a:extLst>
          </p:cNvPr>
          <p:cNvPicPr>
            <a:picLocks noChangeAspect="1"/>
          </p:cNvPicPr>
          <p:nvPr/>
        </p:nvPicPr>
        <p:blipFill rotWithShape="1">
          <a:blip r:embed="rId3">
            <a:clrChange>
              <a:clrFrom>
                <a:srgbClr val="FFFFFF"/>
              </a:clrFrom>
              <a:clrTo>
                <a:srgbClr val="FFFFFF">
                  <a:alpha val="0"/>
                </a:srgbClr>
              </a:clrTo>
            </a:clrChange>
            <a:alphaModFix amt="5000"/>
            <a:extLst>
              <a:ext uri="{BEBA8EAE-BF5A-486C-A8C5-ECC9F3942E4B}">
                <a14:imgProps xmlns:a14="http://schemas.microsoft.com/office/drawing/2010/main">
                  <a14:imgLayer r:embed="rId4">
                    <a14:imgEffect>
                      <a14:sharpenSoften amount="74000"/>
                    </a14:imgEffect>
                    <a14:imgEffect>
                      <a14:brightnessContrast bright="34000" contrast="33000"/>
                    </a14:imgEffect>
                  </a14:imgLayer>
                </a14:imgProps>
              </a:ext>
            </a:extLst>
          </a:blip>
          <a:srcRect t="25234"/>
          <a:stretch/>
        </p:blipFill>
        <p:spPr>
          <a:xfrm>
            <a:off x="0" y="21268"/>
            <a:ext cx="12230098" cy="6858001"/>
          </a:xfrm>
          <a:prstGeom prst="rect">
            <a:avLst/>
          </a:prstGeom>
        </p:spPr>
      </p:pic>
      <p:pic>
        <p:nvPicPr>
          <p:cNvPr id="7" name="Picture 6">
            <a:extLst>
              <a:ext uri="{FF2B5EF4-FFF2-40B4-BE49-F238E27FC236}">
                <a16:creationId xmlns:a16="http://schemas.microsoft.com/office/drawing/2014/main" id="{1E9A6F14-2560-D443-9840-1EED705E141D}"/>
              </a:ext>
            </a:extLst>
          </p:cNvPr>
          <p:cNvPicPr>
            <a:picLocks noChangeAspect="1"/>
          </p:cNvPicPr>
          <p:nvPr/>
        </p:nvPicPr>
        <p:blipFill>
          <a:blip r:embed="rId5"/>
          <a:stretch>
            <a:fillRect/>
          </a:stretch>
        </p:blipFill>
        <p:spPr>
          <a:xfrm>
            <a:off x="500064" y="343142"/>
            <a:ext cx="5029199" cy="1976022"/>
          </a:xfrm>
          <a:prstGeom prst="rect">
            <a:avLst/>
          </a:prstGeom>
        </p:spPr>
      </p:pic>
      <p:sp>
        <p:nvSpPr>
          <p:cNvPr id="14" name="Text Placeholder 10">
            <a:extLst>
              <a:ext uri="{FF2B5EF4-FFF2-40B4-BE49-F238E27FC236}">
                <a16:creationId xmlns:a16="http://schemas.microsoft.com/office/drawing/2014/main" id="{805898EF-76D3-A644-8C95-E6D08105FB09}"/>
              </a:ext>
            </a:extLst>
          </p:cNvPr>
          <p:cNvSpPr>
            <a:spLocks noGrp="1"/>
          </p:cNvSpPr>
          <p:nvPr>
            <p:ph type="body" sz="quarter" idx="11" hasCustomPrompt="1"/>
          </p:nvPr>
        </p:nvSpPr>
        <p:spPr>
          <a:xfrm>
            <a:off x="500063" y="3173059"/>
            <a:ext cx="5384800" cy="508908"/>
          </a:xfrm>
          <a:prstGeom prst="rect">
            <a:avLst/>
          </a:prstGeom>
        </p:spPr>
        <p:txBody>
          <a:bodyPr/>
          <a:lstStyle>
            <a:lvl1pPr marL="0" indent="0">
              <a:buNone/>
              <a:defRPr sz="2400" b="0" i="0">
                <a:solidFill>
                  <a:schemeClr val="tx1"/>
                </a:solidFill>
                <a:latin typeface="+mn-lt"/>
              </a:defRPr>
            </a:lvl1pPr>
          </a:lstStyle>
          <a:p>
            <a:pPr lvl="0"/>
            <a:r>
              <a:rPr lang="en-US" dirty="0"/>
              <a:t>Speaker Name</a:t>
            </a:r>
          </a:p>
        </p:txBody>
      </p:sp>
      <p:sp>
        <p:nvSpPr>
          <p:cNvPr id="25" name="Text Placeholder 24">
            <a:extLst>
              <a:ext uri="{FF2B5EF4-FFF2-40B4-BE49-F238E27FC236}">
                <a16:creationId xmlns:a16="http://schemas.microsoft.com/office/drawing/2014/main" id="{2A3032F3-3FAA-494A-B03C-26594BD5E400}"/>
              </a:ext>
            </a:extLst>
          </p:cNvPr>
          <p:cNvSpPr>
            <a:spLocks noGrp="1"/>
          </p:cNvSpPr>
          <p:nvPr>
            <p:ph type="body" sz="quarter" idx="12" hasCustomPrompt="1"/>
          </p:nvPr>
        </p:nvSpPr>
        <p:spPr>
          <a:xfrm>
            <a:off x="500064" y="3681966"/>
            <a:ext cx="5029200" cy="2832891"/>
          </a:xfrm>
          <a:prstGeom prst="rect">
            <a:avLst/>
          </a:prstGeom>
        </p:spPr>
        <p:txBody>
          <a:bodyPr/>
          <a:lstStyle>
            <a:lvl1pPr marL="0" indent="0">
              <a:buNone/>
              <a:defRPr sz="4000">
                <a:solidFill>
                  <a:schemeClr val="tx1"/>
                </a:solidFill>
                <a:latin typeface="+mj-lt"/>
              </a:defRPr>
            </a:lvl1pPr>
          </a:lstStyle>
          <a:p>
            <a:pPr lvl="0"/>
            <a:r>
              <a:rPr lang="en-US" dirty="0"/>
              <a:t>Session Title</a:t>
            </a:r>
          </a:p>
        </p:txBody>
      </p:sp>
      <p:sp>
        <p:nvSpPr>
          <p:cNvPr id="26" name="TextBox 25">
            <a:extLst>
              <a:ext uri="{FF2B5EF4-FFF2-40B4-BE49-F238E27FC236}">
                <a16:creationId xmlns:a16="http://schemas.microsoft.com/office/drawing/2014/main" id="{CD44B417-0C3B-C042-9B70-2FC785AE73CA}"/>
              </a:ext>
            </a:extLst>
          </p:cNvPr>
          <p:cNvSpPr txBox="1"/>
          <p:nvPr/>
        </p:nvSpPr>
        <p:spPr>
          <a:xfrm>
            <a:off x="500063" y="2733939"/>
            <a:ext cx="2881223" cy="369332"/>
          </a:xfrm>
          <a:prstGeom prst="rect">
            <a:avLst/>
          </a:prstGeom>
          <a:noFill/>
        </p:spPr>
        <p:txBody>
          <a:bodyPr wrap="square" rtlCol="0">
            <a:spAutoFit/>
          </a:bodyPr>
          <a:lstStyle/>
          <a:p>
            <a:r>
              <a:rPr lang="en-US" spc="300" dirty="0">
                <a:solidFill>
                  <a:schemeClr val="tx1"/>
                </a:solidFill>
              </a:rPr>
              <a:t>NOVEMBER 6, 2019</a:t>
            </a:r>
          </a:p>
        </p:txBody>
      </p:sp>
    </p:spTree>
    <p:extLst>
      <p:ext uri="{BB962C8B-B14F-4D97-AF65-F5344CB8AC3E}">
        <p14:creationId xmlns:p14="http://schemas.microsoft.com/office/powerpoint/2010/main" val="3636654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Slide_Cultural_Transformations">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595E9E-6C95-3B46-8BEB-E0F61BC4F194}"/>
              </a:ext>
            </a:extLst>
          </p:cNvPr>
          <p:cNvSpPr/>
          <p:nvPr/>
        </p:nvSpPr>
        <p:spPr>
          <a:xfrm>
            <a:off x="0" y="-1"/>
            <a:ext cx="12192000" cy="6858001"/>
          </a:xfrm>
          <a:prstGeom prst="rect">
            <a:avLst/>
          </a:prstGeom>
          <a:gradFill>
            <a:gsLst>
              <a:gs pos="3000">
                <a:srgbClr val="F5666B">
                  <a:lumMod val="91000"/>
                  <a:lumOff val="9000"/>
                </a:srgbClr>
              </a:gs>
              <a:gs pos="99000">
                <a:srgbClr val="F28180"/>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7EF3320C-A7A0-6C42-8E3E-4185B0C33AC2}"/>
              </a:ext>
            </a:extLst>
          </p:cNvPr>
          <p:cNvPicPr>
            <a:picLocks noChangeAspect="1"/>
          </p:cNvPicPr>
          <p:nvPr/>
        </p:nvPicPr>
        <p:blipFill rotWithShape="1">
          <a:blip r:embed="rId2"/>
          <a:srcRect t="9647" r="25451" b="23559"/>
          <a:stretch/>
        </p:blipFill>
        <p:spPr>
          <a:xfrm>
            <a:off x="4664252" y="0"/>
            <a:ext cx="7527747" cy="6858000"/>
          </a:xfrm>
          <a:prstGeom prst="rect">
            <a:avLst/>
          </a:prstGeom>
        </p:spPr>
      </p:pic>
      <p:pic>
        <p:nvPicPr>
          <p:cNvPr id="11" name="Picture 10">
            <a:extLst>
              <a:ext uri="{FF2B5EF4-FFF2-40B4-BE49-F238E27FC236}">
                <a16:creationId xmlns:a16="http://schemas.microsoft.com/office/drawing/2014/main" id="{14B00B8C-0860-AF41-8137-8DE20F2110C7}"/>
              </a:ext>
            </a:extLst>
          </p:cNvPr>
          <p:cNvPicPr>
            <a:picLocks noChangeAspect="1"/>
          </p:cNvPicPr>
          <p:nvPr/>
        </p:nvPicPr>
        <p:blipFill rotWithShape="1">
          <a:blip r:embed="rId3">
            <a:clrChange>
              <a:clrFrom>
                <a:srgbClr val="FFFFFF"/>
              </a:clrFrom>
              <a:clrTo>
                <a:srgbClr val="FFFFFF">
                  <a:alpha val="0"/>
                </a:srgbClr>
              </a:clrTo>
            </a:clrChange>
            <a:alphaModFix amt="5000"/>
            <a:extLst>
              <a:ext uri="{BEBA8EAE-BF5A-486C-A8C5-ECC9F3942E4B}">
                <a14:imgProps xmlns:a14="http://schemas.microsoft.com/office/drawing/2010/main">
                  <a14:imgLayer r:embed="rId4">
                    <a14:imgEffect>
                      <a14:sharpenSoften amount="74000"/>
                    </a14:imgEffect>
                    <a14:imgEffect>
                      <a14:brightnessContrast bright="34000" contrast="33000"/>
                    </a14:imgEffect>
                  </a14:imgLayer>
                </a14:imgProps>
              </a:ext>
            </a:extLst>
          </a:blip>
          <a:srcRect t="25234"/>
          <a:stretch/>
        </p:blipFill>
        <p:spPr>
          <a:xfrm>
            <a:off x="0" y="-1488"/>
            <a:ext cx="12230098" cy="6858001"/>
          </a:xfrm>
          <a:prstGeom prst="rect">
            <a:avLst/>
          </a:prstGeom>
        </p:spPr>
      </p:pic>
      <p:sp>
        <p:nvSpPr>
          <p:cNvPr id="14" name="Text Placeholder 10">
            <a:extLst>
              <a:ext uri="{FF2B5EF4-FFF2-40B4-BE49-F238E27FC236}">
                <a16:creationId xmlns:a16="http://schemas.microsoft.com/office/drawing/2014/main" id="{805898EF-76D3-A644-8C95-E6D08105FB09}"/>
              </a:ext>
            </a:extLst>
          </p:cNvPr>
          <p:cNvSpPr>
            <a:spLocks noGrp="1"/>
          </p:cNvSpPr>
          <p:nvPr>
            <p:ph type="body" sz="quarter" idx="11" hasCustomPrompt="1"/>
          </p:nvPr>
        </p:nvSpPr>
        <p:spPr>
          <a:xfrm>
            <a:off x="500063" y="3173059"/>
            <a:ext cx="5384800" cy="508908"/>
          </a:xfrm>
          <a:prstGeom prst="rect">
            <a:avLst/>
          </a:prstGeom>
        </p:spPr>
        <p:txBody>
          <a:bodyPr/>
          <a:lstStyle>
            <a:lvl1pPr marL="0" indent="0">
              <a:buNone/>
              <a:defRPr sz="2400" b="0" i="0">
                <a:solidFill>
                  <a:schemeClr val="bg1"/>
                </a:solidFill>
                <a:latin typeface="+mn-lt"/>
              </a:defRPr>
            </a:lvl1pPr>
          </a:lstStyle>
          <a:p>
            <a:pPr lvl="0"/>
            <a:r>
              <a:rPr lang="en-US" dirty="0"/>
              <a:t>Speaker Name</a:t>
            </a:r>
          </a:p>
        </p:txBody>
      </p:sp>
      <p:sp>
        <p:nvSpPr>
          <p:cNvPr id="25" name="Text Placeholder 24">
            <a:extLst>
              <a:ext uri="{FF2B5EF4-FFF2-40B4-BE49-F238E27FC236}">
                <a16:creationId xmlns:a16="http://schemas.microsoft.com/office/drawing/2014/main" id="{2A3032F3-3FAA-494A-B03C-26594BD5E400}"/>
              </a:ext>
            </a:extLst>
          </p:cNvPr>
          <p:cNvSpPr>
            <a:spLocks noGrp="1"/>
          </p:cNvSpPr>
          <p:nvPr>
            <p:ph type="body" sz="quarter" idx="12" hasCustomPrompt="1"/>
          </p:nvPr>
        </p:nvSpPr>
        <p:spPr>
          <a:xfrm>
            <a:off x="500064" y="3681966"/>
            <a:ext cx="5029200" cy="2832891"/>
          </a:xfrm>
          <a:prstGeom prst="rect">
            <a:avLst/>
          </a:prstGeom>
        </p:spPr>
        <p:txBody>
          <a:bodyPr/>
          <a:lstStyle>
            <a:lvl1pPr marL="0" indent="0">
              <a:buNone/>
              <a:defRPr sz="4000">
                <a:solidFill>
                  <a:schemeClr val="bg1"/>
                </a:solidFill>
                <a:latin typeface="+mj-lt"/>
              </a:defRPr>
            </a:lvl1pPr>
          </a:lstStyle>
          <a:p>
            <a:pPr lvl="0"/>
            <a:r>
              <a:rPr lang="en-US" dirty="0"/>
              <a:t>Session Title</a:t>
            </a:r>
          </a:p>
        </p:txBody>
      </p:sp>
      <p:sp>
        <p:nvSpPr>
          <p:cNvPr id="26" name="TextBox 25">
            <a:extLst>
              <a:ext uri="{FF2B5EF4-FFF2-40B4-BE49-F238E27FC236}">
                <a16:creationId xmlns:a16="http://schemas.microsoft.com/office/drawing/2014/main" id="{CD44B417-0C3B-C042-9B70-2FC785AE73CA}"/>
              </a:ext>
            </a:extLst>
          </p:cNvPr>
          <p:cNvSpPr txBox="1"/>
          <p:nvPr/>
        </p:nvSpPr>
        <p:spPr>
          <a:xfrm>
            <a:off x="500063" y="2733939"/>
            <a:ext cx="2881223" cy="369332"/>
          </a:xfrm>
          <a:prstGeom prst="rect">
            <a:avLst/>
          </a:prstGeom>
          <a:noFill/>
        </p:spPr>
        <p:txBody>
          <a:bodyPr wrap="square" rtlCol="0">
            <a:spAutoFit/>
          </a:bodyPr>
          <a:lstStyle/>
          <a:p>
            <a:r>
              <a:rPr lang="en-US" spc="300" dirty="0">
                <a:solidFill>
                  <a:schemeClr val="bg1"/>
                </a:solidFill>
              </a:rPr>
              <a:t>NOVEMBER 6, 2019</a:t>
            </a:r>
          </a:p>
        </p:txBody>
      </p:sp>
      <p:pic>
        <p:nvPicPr>
          <p:cNvPr id="5" name="Picture 4">
            <a:extLst>
              <a:ext uri="{FF2B5EF4-FFF2-40B4-BE49-F238E27FC236}">
                <a16:creationId xmlns:a16="http://schemas.microsoft.com/office/drawing/2014/main" id="{57DAE1D0-9CB3-554E-BFF8-00BF77B7B439}"/>
              </a:ext>
            </a:extLst>
          </p:cNvPr>
          <p:cNvPicPr>
            <a:picLocks noChangeAspect="1"/>
          </p:cNvPicPr>
          <p:nvPr/>
        </p:nvPicPr>
        <p:blipFill>
          <a:blip r:embed="rId5"/>
          <a:stretch>
            <a:fillRect/>
          </a:stretch>
        </p:blipFill>
        <p:spPr>
          <a:xfrm>
            <a:off x="500063" y="343142"/>
            <a:ext cx="5029200" cy="1976022"/>
          </a:xfrm>
          <a:prstGeom prst="rect">
            <a:avLst/>
          </a:prstGeom>
        </p:spPr>
      </p:pic>
    </p:spTree>
    <p:extLst>
      <p:ext uri="{BB962C8B-B14F-4D97-AF65-F5344CB8AC3E}">
        <p14:creationId xmlns:p14="http://schemas.microsoft.com/office/powerpoint/2010/main" val="2317095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itle Slide_DevSecOps">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5C483FA4-FE2A-6648-A45D-A2D4E3944428}"/>
              </a:ext>
            </a:extLst>
          </p:cNvPr>
          <p:cNvSpPr/>
          <p:nvPr/>
        </p:nvSpPr>
        <p:spPr>
          <a:xfrm>
            <a:off x="0" y="-1"/>
            <a:ext cx="12192000" cy="6858001"/>
          </a:xfrm>
          <a:prstGeom prst="rect">
            <a:avLst/>
          </a:prstGeom>
          <a:gradFill>
            <a:gsLst>
              <a:gs pos="0">
                <a:srgbClr val="96D37B"/>
              </a:gs>
              <a:gs pos="99000">
                <a:srgbClr val="A0DD81"/>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A5033B42-582D-9C48-86E1-9F699900E93E}"/>
              </a:ext>
            </a:extLst>
          </p:cNvPr>
          <p:cNvPicPr>
            <a:picLocks noChangeAspect="1"/>
          </p:cNvPicPr>
          <p:nvPr/>
        </p:nvPicPr>
        <p:blipFill rotWithShape="1">
          <a:blip r:embed="rId2"/>
          <a:srcRect t="9647" r="25451" b="23559"/>
          <a:stretch/>
        </p:blipFill>
        <p:spPr>
          <a:xfrm>
            <a:off x="4664252" y="0"/>
            <a:ext cx="7527747" cy="6858000"/>
          </a:xfrm>
          <a:prstGeom prst="rect">
            <a:avLst/>
          </a:prstGeom>
        </p:spPr>
      </p:pic>
      <p:pic>
        <p:nvPicPr>
          <p:cNvPr id="31" name="Picture 30">
            <a:extLst>
              <a:ext uri="{FF2B5EF4-FFF2-40B4-BE49-F238E27FC236}">
                <a16:creationId xmlns:a16="http://schemas.microsoft.com/office/drawing/2014/main" id="{B9ED1615-8023-4A4B-85A9-538704195629}"/>
              </a:ext>
            </a:extLst>
          </p:cNvPr>
          <p:cNvPicPr>
            <a:picLocks noChangeAspect="1"/>
          </p:cNvPicPr>
          <p:nvPr/>
        </p:nvPicPr>
        <p:blipFill rotWithShape="1">
          <a:blip r:embed="rId3">
            <a:clrChange>
              <a:clrFrom>
                <a:srgbClr val="FFFFFF"/>
              </a:clrFrom>
              <a:clrTo>
                <a:srgbClr val="FFFFFF">
                  <a:alpha val="0"/>
                </a:srgbClr>
              </a:clrTo>
            </a:clrChange>
            <a:alphaModFix amt="5000"/>
            <a:extLst>
              <a:ext uri="{BEBA8EAE-BF5A-486C-A8C5-ECC9F3942E4B}">
                <a14:imgProps xmlns:a14="http://schemas.microsoft.com/office/drawing/2010/main">
                  <a14:imgLayer r:embed="rId4">
                    <a14:imgEffect>
                      <a14:sharpenSoften amount="74000"/>
                    </a14:imgEffect>
                    <a14:imgEffect>
                      <a14:brightnessContrast bright="34000" contrast="33000"/>
                    </a14:imgEffect>
                  </a14:imgLayer>
                </a14:imgProps>
              </a:ext>
            </a:extLst>
          </a:blip>
          <a:srcRect t="25234"/>
          <a:stretch/>
        </p:blipFill>
        <p:spPr>
          <a:xfrm>
            <a:off x="0" y="0"/>
            <a:ext cx="12230098" cy="6858001"/>
          </a:xfrm>
          <a:prstGeom prst="rect">
            <a:avLst/>
          </a:prstGeom>
        </p:spPr>
      </p:pic>
      <p:pic>
        <p:nvPicPr>
          <p:cNvPr id="26" name="Picture 25">
            <a:extLst>
              <a:ext uri="{FF2B5EF4-FFF2-40B4-BE49-F238E27FC236}">
                <a16:creationId xmlns:a16="http://schemas.microsoft.com/office/drawing/2014/main" id="{B7032EC4-8E1D-0149-8CA4-777C920DDA9A}"/>
              </a:ext>
            </a:extLst>
          </p:cNvPr>
          <p:cNvPicPr>
            <a:picLocks noChangeAspect="1"/>
          </p:cNvPicPr>
          <p:nvPr/>
        </p:nvPicPr>
        <p:blipFill>
          <a:blip r:embed="rId5"/>
          <a:stretch>
            <a:fillRect/>
          </a:stretch>
        </p:blipFill>
        <p:spPr>
          <a:xfrm>
            <a:off x="500064" y="343142"/>
            <a:ext cx="5029199" cy="1976022"/>
          </a:xfrm>
          <a:prstGeom prst="rect">
            <a:avLst/>
          </a:prstGeom>
        </p:spPr>
      </p:pic>
      <p:sp>
        <p:nvSpPr>
          <p:cNvPr id="27" name="Text Placeholder 10">
            <a:extLst>
              <a:ext uri="{FF2B5EF4-FFF2-40B4-BE49-F238E27FC236}">
                <a16:creationId xmlns:a16="http://schemas.microsoft.com/office/drawing/2014/main" id="{6A40501E-2DF2-8A43-A2E1-3C93EA0E99EF}"/>
              </a:ext>
            </a:extLst>
          </p:cNvPr>
          <p:cNvSpPr>
            <a:spLocks noGrp="1"/>
          </p:cNvSpPr>
          <p:nvPr>
            <p:ph type="body" sz="quarter" idx="11" hasCustomPrompt="1"/>
          </p:nvPr>
        </p:nvSpPr>
        <p:spPr>
          <a:xfrm>
            <a:off x="500063" y="3173059"/>
            <a:ext cx="5384800" cy="508908"/>
          </a:xfrm>
          <a:prstGeom prst="rect">
            <a:avLst/>
          </a:prstGeom>
        </p:spPr>
        <p:txBody>
          <a:bodyPr/>
          <a:lstStyle>
            <a:lvl1pPr marL="0" indent="0">
              <a:buNone/>
              <a:defRPr sz="2400" b="0" i="0">
                <a:solidFill>
                  <a:schemeClr val="tx1"/>
                </a:solidFill>
                <a:latin typeface="+mn-lt"/>
              </a:defRPr>
            </a:lvl1pPr>
          </a:lstStyle>
          <a:p>
            <a:pPr lvl="0"/>
            <a:r>
              <a:rPr lang="en-US" dirty="0"/>
              <a:t>Speaker Name</a:t>
            </a:r>
          </a:p>
        </p:txBody>
      </p:sp>
      <p:sp>
        <p:nvSpPr>
          <p:cNvPr id="28" name="Text Placeholder 24">
            <a:extLst>
              <a:ext uri="{FF2B5EF4-FFF2-40B4-BE49-F238E27FC236}">
                <a16:creationId xmlns:a16="http://schemas.microsoft.com/office/drawing/2014/main" id="{3BC73BB4-AB17-0145-80DA-8A00E900CD24}"/>
              </a:ext>
            </a:extLst>
          </p:cNvPr>
          <p:cNvSpPr>
            <a:spLocks noGrp="1"/>
          </p:cNvSpPr>
          <p:nvPr>
            <p:ph type="body" sz="quarter" idx="12" hasCustomPrompt="1"/>
          </p:nvPr>
        </p:nvSpPr>
        <p:spPr>
          <a:xfrm>
            <a:off x="500064" y="3681966"/>
            <a:ext cx="5029200" cy="2832891"/>
          </a:xfrm>
          <a:prstGeom prst="rect">
            <a:avLst/>
          </a:prstGeom>
        </p:spPr>
        <p:txBody>
          <a:bodyPr/>
          <a:lstStyle>
            <a:lvl1pPr marL="0" indent="0">
              <a:buNone/>
              <a:defRPr sz="4000">
                <a:solidFill>
                  <a:schemeClr val="tx1"/>
                </a:solidFill>
                <a:latin typeface="+mj-lt"/>
              </a:defRPr>
            </a:lvl1pPr>
          </a:lstStyle>
          <a:p>
            <a:pPr lvl="0"/>
            <a:r>
              <a:rPr lang="en-US" dirty="0"/>
              <a:t>Session Title</a:t>
            </a:r>
          </a:p>
        </p:txBody>
      </p:sp>
      <p:sp>
        <p:nvSpPr>
          <p:cNvPr id="29" name="TextBox 28">
            <a:extLst>
              <a:ext uri="{FF2B5EF4-FFF2-40B4-BE49-F238E27FC236}">
                <a16:creationId xmlns:a16="http://schemas.microsoft.com/office/drawing/2014/main" id="{764F53BE-3EE0-1942-85E0-2A8DD9A992E7}"/>
              </a:ext>
            </a:extLst>
          </p:cNvPr>
          <p:cNvSpPr txBox="1"/>
          <p:nvPr/>
        </p:nvSpPr>
        <p:spPr>
          <a:xfrm>
            <a:off x="500063" y="2733939"/>
            <a:ext cx="2881223" cy="369332"/>
          </a:xfrm>
          <a:prstGeom prst="rect">
            <a:avLst/>
          </a:prstGeom>
          <a:noFill/>
        </p:spPr>
        <p:txBody>
          <a:bodyPr wrap="square" rtlCol="0">
            <a:spAutoFit/>
          </a:bodyPr>
          <a:lstStyle/>
          <a:p>
            <a:r>
              <a:rPr lang="en-US" spc="300" dirty="0">
                <a:solidFill>
                  <a:schemeClr val="tx1"/>
                </a:solidFill>
              </a:rPr>
              <a:t>NOVEMBER 6, 2019</a:t>
            </a:r>
          </a:p>
        </p:txBody>
      </p:sp>
    </p:spTree>
    <p:extLst>
      <p:ext uri="{BB962C8B-B14F-4D97-AF65-F5344CB8AC3E}">
        <p14:creationId xmlns:p14="http://schemas.microsoft.com/office/powerpoint/2010/main" val="47995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ntent_mic">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9FB91E3E-D2FB-9C4C-8396-C08F1A632E33}"/>
              </a:ext>
            </a:extLst>
          </p:cNvPr>
          <p:cNvSpPr>
            <a:spLocks noGrp="1"/>
          </p:cNvSpPr>
          <p:nvPr>
            <p:ph type="title" hasCustomPrompt="1"/>
          </p:nvPr>
        </p:nvSpPr>
        <p:spPr>
          <a:xfrm>
            <a:off x="1711633" y="1739705"/>
            <a:ext cx="8956367" cy="1117599"/>
          </a:xfrm>
          <a:prstGeom prst="rect">
            <a:avLst/>
          </a:prstGeom>
        </p:spPr>
        <p:txBody>
          <a:bodyPr/>
          <a:lstStyle>
            <a:lvl1pPr>
              <a:defRPr b="1" i="0">
                <a:latin typeface="Franklin Gothic Medium" panose="020B0603020102020204" pitchFamily="34" charset="0"/>
              </a:defRPr>
            </a:lvl1pPr>
          </a:lstStyle>
          <a:p>
            <a:r>
              <a:rPr lang="en-US" dirty="0"/>
              <a:t>Section Header</a:t>
            </a:r>
          </a:p>
        </p:txBody>
      </p:sp>
      <p:pic>
        <p:nvPicPr>
          <p:cNvPr id="16" name="Picture 15">
            <a:extLst>
              <a:ext uri="{FF2B5EF4-FFF2-40B4-BE49-F238E27FC236}">
                <a16:creationId xmlns:a16="http://schemas.microsoft.com/office/drawing/2014/main" id="{C7317B92-16A9-C841-AE73-20CDEFF689FE}"/>
              </a:ext>
            </a:extLst>
          </p:cNvPr>
          <p:cNvPicPr>
            <a:picLocks noChangeAspect="1"/>
          </p:cNvPicPr>
          <p:nvPr/>
        </p:nvPicPr>
        <p:blipFill>
          <a:blip r:embed="rId2"/>
          <a:stretch>
            <a:fillRect/>
          </a:stretch>
        </p:blipFill>
        <p:spPr>
          <a:xfrm>
            <a:off x="349049" y="198081"/>
            <a:ext cx="1200150" cy="471551"/>
          </a:xfrm>
          <a:prstGeom prst="rect">
            <a:avLst/>
          </a:prstGeom>
        </p:spPr>
      </p:pic>
      <p:pic>
        <p:nvPicPr>
          <p:cNvPr id="8" name="Picture 7">
            <a:extLst>
              <a:ext uri="{FF2B5EF4-FFF2-40B4-BE49-F238E27FC236}">
                <a16:creationId xmlns:a16="http://schemas.microsoft.com/office/drawing/2014/main" id="{53B864C8-A0CB-2144-9B66-90559A4F8A01}"/>
              </a:ext>
            </a:extLst>
          </p:cNvPr>
          <p:cNvPicPr>
            <a:picLocks noChangeAspect="1"/>
          </p:cNvPicPr>
          <p:nvPr/>
        </p:nvPicPr>
        <p:blipFill rotWithShape="1">
          <a:blip r:embed="rId3"/>
          <a:srcRect l="33870"/>
          <a:stretch/>
        </p:blipFill>
        <p:spPr>
          <a:xfrm>
            <a:off x="0" y="5472765"/>
            <a:ext cx="5443114" cy="1385235"/>
          </a:xfrm>
          <a:prstGeom prst="rect">
            <a:avLst/>
          </a:prstGeom>
        </p:spPr>
      </p:pic>
    </p:spTree>
    <p:extLst>
      <p:ext uri="{BB962C8B-B14F-4D97-AF65-F5344CB8AC3E}">
        <p14:creationId xmlns:p14="http://schemas.microsoft.com/office/powerpoint/2010/main" val="20913964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Content_mic">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72D23BB-F5E8-5A44-AAF0-5DF61151DA59}"/>
              </a:ext>
            </a:extLst>
          </p:cNvPr>
          <p:cNvSpPr>
            <a:spLocks noGrp="1"/>
          </p:cNvSpPr>
          <p:nvPr>
            <p:ph type="body" sz="quarter" idx="10"/>
          </p:nvPr>
        </p:nvSpPr>
        <p:spPr>
          <a:xfrm>
            <a:off x="1178433" y="2485532"/>
            <a:ext cx="8275638" cy="387613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itle 20">
            <a:extLst>
              <a:ext uri="{FF2B5EF4-FFF2-40B4-BE49-F238E27FC236}">
                <a16:creationId xmlns:a16="http://schemas.microsoft.com/office/drawing/2014/main" id="{9FB91E3E-D2FB-9C4C-8396-C08F1A632E33}"/>
              </a:ext>
            </a:extLst>
          </p:cNvPr>
          <p:cNvSpPr>
            <a:spLocks noGrp="1"/>
          </p:cNvSpPr>
          <p:nvPr>
            <p:ph type="title" hasCustomPrompt="1"/>
          </p:nvPr>
        </p:nvSpPr>
        <p:spPr>
          <a:xfrm>
            <a:off x="1178433" y="989160"/>
            <a:ext cx="9339937" cy="1117599"/>
          </a:xfrm>
          <a:prstGeom prst="rect">
            <a:avLst/>
          </a:prstGeom>
        </p:spPr>
        <p:txBody>
          <a:bodyPr/>
          <a:lstStyle>
            <a:lvl1pPr>
              <a:defRPr b="1" i="0">
                <a:latin typeface="Franklin Gothic Medium" panose="020B0603020102020204" pitchFamily="34" charset="0"/>
              </a:defRPr>
            </a:lvl1pPr>
          </a:lstStyle>
          <a:p>
            <a:r>
              <a:rPr lang="en-US" dirty="0"/>
              <a:t>Title of Slide</a:t>
            </a:r>
          </a:p>
        </p:txBody>
      </p:sp>
      <p:pic>
        <p:nvPicPr>
          <p:cNvPr id="16" name="Picture 15">
            <a:extLst>
              <a:ext uri="{FF2B5EF4-FFF2-40B4-BE49-F238E27FC236}">
                <a16:creationId xmlns:a16="http://schemas.microsoft.com/office/drawing/2014/main" id="{C7317B92-16A9-C841-AE73-20CDEFF689FE}"/>
              </a:ext>
            </a:extLst>
          </p:cNvPr>
          <p:cNvPicPr>
            <a:picLocks noChangeAspect="1"/>
          </p:cNvPicPr>
          <p:nvPr/>
        </p:nvPicPr>
        <p:blipFill>
          <a:blip r:embed="rId2"/>
          <a:stretch>
            <a:fillRect/>
          </a:stretch>
        </p:blipFill>
        <p:spPr>
          <a:xfrm>
            <a:off x="349049" y="198081"/>
            <a:ext cx="1200150" cy="471551"/>
          </a:xfrm>
          <a:prstGeom prst="rect">
            <a:avLst/>
          </a:prstGeom>
        </p:spPr>
      </p:pic>
      <p:pic>
        <p:nvPicPr>
          <p:cNvPr id="14" name="Picture 13">
            <a:extLst>
              <a:ext uri="{FF2B5EF4-FFF2-40B4-BE49-F238E27FC236}">
                <a16:creationId xmlns:a16="http://schemas.microsoft.com/office/drawing/2014/main" id="{C1A0948E-8BB3-3D47-94FB-02A6A0A42913}"/>
              </a:ext>
            </a:extLst>
          </p:cNvPr>
          <p:cNvPicPr>
            <a:picLocks noChangeAspect="1"/>
          </p:cNvPicPr>
          <p:nvPr/>
        </p:nvPicPr>
        <p:blipFill rotWithShape="1">
          <a:blip r:embed="rId3"/>
          <a:srcRect l="3016" t="-2" r="18226" b="48138"/>
          <a:stretch/>
        </p:blipFill>
        <p:spPr>
          <a:xfrm>
            <a:off x="5753094" y="5992828"/>
            <a:ext cx="6438906" cy="886436"/>
          </a:xfrm>
          <a:prstGeom prst="rect">
            <a:avLst/>
          </a:prstGeom>
        </p:spPr>
      </p:pic>
      <p:pic>
        <p:nvPicPr>
          <p:cNvPr id="23" name="Picture 22">
            <a:extLst>
              <a:ext uri="{FF2B5EF4-FFF2-40B4-BE49-F238E27FC236}">
                <a16:creationId xmlns:a16="http://schemas.microsoft.com/office/drawing/2014/main" id="{66E32963-C271-E84C-B973-642A64581AC2}"/>
              </a:ext>
            </a:extLst>
          </p:cNvPr>
          <p:cNvPicPr>
            <a:picLocks noChangeAspect="1"/>
          </p:cNvPicPr>
          <p:nvPr/>
        </p:nvPicPr>
        <p:blipFill rotWithShape="1">
          <a:blip r:embed="rId4"/>
          <a:srcRect t="43866" r="34873"/>
          <a:stretch/>
        </p:blipFill>
        <p:spPr>
          <a:xfrm>
            <a:off x="12623945" y="541544"/>
            <a:ext cx="2758215" cy="2258842"/>
          </a:xfrm>
          <a:prstGeom prst="rect">
            <a:avLst/>
          </a:prstGeom>
        </p:spPr>
      </p:pic>
    </p:spTree>
    <p:extLst>
      <p:ext uri="{BB962C8B-B14F-4D97-AF65-F5344CB8AC3E}">
        <p14:creationId xmlns:p14="http://schemas.microsoft.com/office/powerpoint/2010/main" val="1683908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Motif_mic">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C226C26-8D04-5D4F-A075-6E68EDC5053B}"/>
              </a:ext>
            </a:extLst>
          </p:cNvPr>
          <p:cNvPicPr>
            <a:picLocks noChangeAspect="1"/>
          </p:cNvPicPr>
          <p:nvPr/>
        </p:nvPicPr>
        <p:blipFill rotWithShape="1">
          <a:blip r:embed="rId2"/>
          <a:srcRect l="26079" r="3313" b="47995"/>
          <a:stretch/>
        </p:blipFill>
        <p:spPr>
          <a:xfrm>
            <a:off x="1" y="5936315"/>
            <a:ext cx="6096000" cy="938620"/>
          </a:xfrm>
          <a:prstGeom prst="rect">
            <a:avLst/>
          </a:prstGeom>
        </p:spPr>
      </p:pic>
    </p:spTree>
    <p:extLst>
      <p:ext uri="{BB962C8B-B14F-4D97-AF65-F5344CB8AC3E}">
        <p14:creationId xmlns:p14="http://schemas.microsoft.com/office/powerpoint/2010/main" val="2631644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B2494EE-B4F0-204E-8128-ACA26ECCA61F}"/>
              </a:ext>
            </a:extLst>
          </p:cNvPr>
          <p:cNvSpPr/>
          <p:nvPr/>
        </p:nvSpPr>
        <p:spPr>
          <a:xfrm>
            <a:off x="0" y="0"/>
            <a:ext cx="12192000" cy="903515"/>
          </a:xfrm>
          <a:prstGeom prst="rect">
            <a:avLst/>
          </a:prstGeom>
          <a:gradFill>
            <a:gsLst>
              <a:gs pos="48000">
                <a:srgbClr val="3F2464"/>
              </a:gs>
              <a:gs pos="99000">
                <a:srgbClr val="FD5632"/>
              </a:gs>
              <a:gs pos="86000">
                <a:srgbClr val="A41E8F"/>
              </a:gs>
            </a:gsLst>
            <a:lin ang="216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A90739F-C02C-6F4E-B4EF-18E1ADE5F2C1}"/>
              </a:ext>
            </a:extLst>
          </p:cNvPr>
          <p:cNvPicPr>
            <a:picLocks noChangeAspect="1"/>
          </p:cNvPicPr>
          <p:nvPr/>
        </p:nvPicPr>
        <p:blipFill rotWithShape="1">
          <a:blip r:embed="rId15">
            <a:clrChange>
              <a:clrFrom>
                <a:srgbClr val="FFFFFF"/>
              </a:clrFrom>
              <a:clrTo>
                <a:srgbClr val="FFFFFF">
                  <a:alpha val="0"/>
                </a:srgbClr>
              </a:clrTo>
            </a:clrChange>
            <a:alphaModFix amt="5000"/>
            <a:extLst>
              <a:ext uri="{BEBA8EAE-BF5A-486C-A8C5-ECC9F3942E4B}">
                <a14:imgProps xmlns:a14="http://schemas.microsoft.com/office/drawing/2010/main">
                  <a14:imgLayer r:embed="rId16">
                    <a14:imgEffect>
                      <a14:sharpenSoften amount="74000"/>
                    </a14:imgEffect>
                    <a14:imgEffect>
                      <a14:brightnessContrast bright="34000" contrast="33000"/>
                    </a14:imgEffect>
                  </a14:imgLayer>
                </a14:imgProps>
              </a:ext>
            </a:extLst>
          </a:blip>
          <a:srcRect l="311" t="25429" b="64721"/>
          <a:stretch/>
        </p:blipFill>
        <p:spPr>
          <a:xfrm>
            <a:off x="0" y="0"/>
            <a:ext cx="12192000" cy="903515"/>
          </a:xfrm>
          <a:prstGeom prst="rect">
            <a:avLst/>
          </a:prstGeom>
        </p:spPr>
      </p:pic>
      <p:pic>
        <p:nvPicPr>
          <p:cNvPr id="4" name="Picture 3">
            <a:extLst>
              <a:ext uri="{FF2B5EF4-FFF2-40B4-BE49-F238E27FC236}">
                <a16:creationId xmlns:a16="http://schemas.microsoft.com/office/drawing/2014/main" id="{EA8D64FF-3371-224E-B579-421D3AC06F34}"/>
              </a:ext>
            </a:extLst>
          </p:cNvPr>
          <p:cNvPicPr>
            <a:picLocks noChangeAspect="1"/>
          </p:cNvPicPr>
          <p:nvPr/>
        </p:nvPicPr>
        <p:blipFill>
          <a:blip r:embed="rId17"/>
          <a:stretch>
            <a:fillRect/>
          </a:stretch>
        </p:blipFill>
        <p:spPr>
          <a:xfrm>
            <a:off x="349049" y="198081"/>
            <a:ext cx="1200150" cy="471551"/>
          </a:xfrm>
          <a:prstGeom prst="rect">
            <a:avLst/>
          </a:prstGeom>
        </p:spPr>
      </p:pic>
    </p:spTree>
    <p:extLst>
      <p:ext uri="{BB962C8B-B14F-4D97-AF65-F5344CB8AC3E}">
        <p14:creationId xmlns:p14="http://schemas.microsoft.com/office/powerpoint/2010/main" val="766426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623F222-61F4-4FDB-828B-23FECDB898E3}"/>
              </a:ext>
            </a:extLst>
          </p:cNvPr>
          <p:cNvSpPr>
            <a:spLocks noGrp="1"/>
          </p:cNvSpPr>
          <p:nvPr>
            <p:ph type="body" sz="quarter" idx="11"/>
          </p:nvPr>
        </p:nvSpPr>
        <p:spPr/>
        <p:txBody>
          <a:bodyPr/>
          <a:lstStyle/>
          <a:p>
            <a:r>
              <a:rPr lang="en-US" dirty="0"/>
              <a:t>Vlatko Ivanovski</a:t>
            </a:r>
          </a:p>
          <a:p>
            <a:r>
              <a:rPr lang="en-GB" dirty="0"/>
              <a:t>DevOps Lead @ Avanade UK&amp;I</a:t>
            </a:r>
            <a:endParaRPr lang="en-US" dirty="0"/>
          </a:p>
        </p:txBody>
      </p:sp>
      <p:sp>
        <p:nvSpPr>
          <p:cNvPr id="5" name="Text Placeholder 4">
            <a:extLst>
              <a:ext uri="{FF2B5EF4-FFF2-40B4-BE49-F238E27FC236}">
                <a16:creationId xmlns:a16="http://schemas.microsoft.com/office/drawing/2014/main" id="{5927585B-8436-40DD-ABF3-DA8F6640849A}"/>
              </a:ext>
            </a:extLst>
          </p:cNvPr>
          <p:cNvSpPr>
            <a:spLocks noGrp="1"/>
          </p:cNvSpPr>
          <p:nvPr>
            <p:ph type="body" sz="quarter" idx="12"/>
          </p:nvPr>
        </p:nvSpPr>
        <p:spPr>
          <a:xfrm>
            <a:off x="283494" y="4199323"/>
            <a:ext cx="5384799" cy="2832891"/>
          </a:xfrm>
        </p:spPr>
        <p:txBody>
          <a:bodyPr/>
          <a:lstStyle/>
          <a:p>
            <a:r>
              <a:rPr lang="en-US" dirty="0"/>
              <a:t>DevOps Metrics</a:t>
            </a:r>
          </a:p>
          <a:p>
            <a:r>
              <a:rPr lang="en-US" sz="3600" dirty="0"/>
              <a:t>Measuring What Matters</a:t>
            </a:r>
            <a:endParaRPr lang="en-GB" sz="3600" dirty="0"/>
          </a:p>
        </p:txBody>
      </p:sp>
    </p:spTree>
    <p:extLst>
      <p:ext uri="{BB962C8B-B14F-4D97-AF65-F5344CB8AC3E}">
        <p14:creationId xmlns:p14="http://schemas.microsoft.com/office/powerpoint/2010/main" val="2459117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180000" y="1675907"/>
            <a:ext cx="10927842" cy="1686418"/>
          </a:xfrm>
        </p:spPr>
        <p:txBody>
          <a:bodyPr>
            <a:normAutofit/>
          </a:bodyPr>
          <a:lstStyle/>
          <a:p>
            <a:pPr marL="0" indent="0">
              <a:buNone/>
            </a:pPr>
            <a:r>
              <a:rPr lang="en-GB" dirty="0"/>
              <a:t>The elapsed time from receiving a customer request to delivering on that request. Lead Time = Process/Cycle Time plus Wait Time.</a:t>
            </a:r>
            <a:endParaRPr lang="en-GB" sz="2000"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Lead Time</a:t>
            </a:r>
          </a:p>
        </p:txBody>
      </p:sp>
      <p:pic>
        <p:nvPicPr>
          <p:cNvPr id="3074" name="Picture 2" descr="https://leankit.com/uploads/images/general/_large/LK_Blog_LeadCycleTimes_900x600px_1.02.png">
            <a:extLst>
              <a:ext uri="{FF2B5EF4-FFF2-40B4-BE49-F238E27FC236}">
                <a16:creationId xmlns:a16="http://schemas.microsoft.com/office/drawing/2014/main" id="{DF208FBE-9053-4CCF-891B-287A7F11D18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33" t="16003" r="2269" b="13379"/>
          <a:stretch/>
        </p:blipFill>
        <p:spPr bwMode="auto">
          <a:xfrm>
            <a:off x="2651760" y="2519116"/>
            <a:ext cx="6496050" cy="3258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0647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180000" y="1637124"/>
            <a:ext cx="10556367" cy="947468"/>
          </a:xfrm>
        </p:spPr>
        <p:txBody>
          <a:bodyPr>
            <a:normAutofit fontScale="92500"/>
          </a:bodyPr>
          <a:lstStyle/>
          <a:p>
            <a:pPr marL="0" indent="0">
              <a:buNone/>
            </a:pPr>
            <a:r>
              <a:rPr lang="en-GB" dirty="0"/>
              <a:t>Process time begins when the work has been pulled into a doing state and ends when the work is delivered to the next downstream customer.</a:t>
            </a:r>
            <a:endParaRPr lang="en-GB" sz="2000"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Process/Cycle Time</a:t>
            </a:r>
          </a:p>
        </p:txBody>
      </p:sp>
      <p:pic>
        <p:nvPicPr>
          <p:cNvPr id="8" name="Picture 2" descr="https://leankit.com/uploads/images/general/_large/LK_Blog_LeadCycleTimes_900x600px_1.02.png">
            <a:extLst>
              <a:ext uri="{FF2B5EF4-FFF2-40B4-BE49-F238E27FC236}">
                <a16:creationId xmlns:a16="http://schemas.microsoft.com/office/drawing/2014/main" id="{D6F27A98-BD98-4A26-944F-A85E1F619E5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33" t="16003" r="2269" b="13379"/>
          <a:stretch/>
        </p:blipFill>
        <p:spPr bwMode="auto">
          <a:xfrm>
            <a:off x="2619375" y="2519116"/>
            <a:ext cx="6496050" cy="3258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1938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180000" y="1447905"/>
            <a:ext cx="8794243" cy="746962"/>
          </a:xfrm>
        </p:spPr>
        <p:txBody>
          <a:bodyPr>
            <a:normAutofit/>
          </a:bodyPr>
          <a:lstStyle/>
          <a:p>
            <a:pPr marL="0" indent="0">
              <a:buNone/>
            </a:pPr>
            <a:r>
              <a:rPr lang="en-GB" sz="2400" dirty="0"/>
              <a:t>The time that work sits idle not being worked.</a:t>
            </a:r>
            <a:endParaRPr lang="en-GB" sz="1800"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Wait Time / Non-value-adding process time</a:t>
            </a:r>
          </a:p>
        </p:txBody>
      </p:sp>
      <p:pic>
        <p:nvPicPr>
          <p:cNvPr id="5122" name="Picture 2" descr="Lean Analytics: Process Cycle Efficiency Diagram - LeanKit">
            <a:extLst>
              <a:ext uri="{FF2B5EF4-FFF2-40B4-BE49-F238E27FC236}">
                <a16:creationId xmlns:a16="http://schemas.microsoft.com/office/drawing/2014/main" id="{3256A5AE-19A1-4543-97D0-7DB9A45593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3235" y="2336134"/>
            <a:ext cx="6917267" cy="3709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5582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302132" y="1704482"/>
            <a:ext cx="10563988" cy="4217518"/>
          </a:xfrm>
        </p:spPr>
        <p:txBody>
          <a:bodyPr>
            <a:normAutofit/>
          </a:bodyPr>
          <a:lstStyle/>
          <a:p>
            <a:pPr marL="0" indent="0">
              <a:buNone/>
            </a:pPr>
            <a:r>
              <a:rPr lang="en-GB" dirty="0"/>
              <a:t>Two qualitatively segments of the technology value stream:</a:t>
            </a:r>
          </a:p>
          <a:p>
            <a:pPr lvl="1"/>
            <a:r>
              <a:rPr lang="en-GB" b="1" dirty="0"/>
              <a:t>The Design and Development value stream </a:t>
            </a:r>
          </a:p>
          <a:p>
            <a:pPr lvl="2"/>
            <a:r>
              <a:rPr lang="en-GB" sz="2400" dirty="0"/>
              <a:t>From hypotheses -&gt; code is committed into version control repository.</a:t>
            </a:r>
          </a:p>
          <a:p>
            <a:pPr lvl="1"/>
            <a:r>
              <a:rPr lang="en-GB" b="1" dirty="0"/>
              <a:t>The Testing and Operations value stream</a:t>
            </a:r>
            <a:endParaRPr lang="en-GB" dirty="0"/>
          </a:p>
          <a:p>
            <a:pPr lvl="2"/>
            <a:r>
              <a:rPr lang="en-GB" sz="2400" dirty="0"/>
              <a:t>Work is checked into version control- &gt; deployed into production in single-</a:t>
            </a:r>
            <a:r>
              <a:rPr lang="en-GB" sz="2400" dirty="0" err="1"/>
              <a:t>pieceflow</a:t>
            </a:r>
            <a:r>
              <a:rPr lang="en-GB" sz="2400" dirty="0"/>
              <a:t>.</a:t>
            </a:r>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649140"/>
          </a:xfrm>
        </p:spPr>
        <p:txBody>
          <a:bodyPr/>
          <a:lstStyle/>
          <a:p>
            <a:r>
              <a:rPr lang="en-GB" sz="3200" dirty="0"/>
              <a:t>Code Deployment Lead Time</a:t>
            </a:r>
          </a:p>
        </p:txBody>
      </p:sp>
    </p:spTree>
    <p:extLst>
      <p:ext uri="{BB962C8B-B14F-4D97-AF65-F5344CB8AC3E}">
        <p14:creationId xmlns:p14="http://schemas.microsoft.com/office/powerpoint/2010/main" val="1711445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180000" y="1533525"/>
            <a:ext cx="10990920" cy="990601"/>
          </a:xfrm>
        </p:spPr>
        <p:txBody>
          <a:bodyPr>
            <a:normAutofit/>
          </a:bodyPr>
          <a:lstStyle/>
          <a:p>
            <a:pPr marL="0" indent="0">
              <a:buNone/>
            </a:pPr>
            <a:r>
              <a:rPr lang="en-GB" sz="2400" dirty="0"/>
              <a:t>The amount of work in a system that has been started but not finished.</a:t>
            </a:r>
            <a:endParaRPr lang="en-GB" sz="1400"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11410949" cy="544365"/>
          </a:xfrm>
        </p:spPr>
        <p:txBody>
          <a:bodyPr/>
          <a:lstStyle/>
          <a:p>
            <a:r>
              <a:rPr lang="en-GB" sz="3200" dirty="0"/>
              <a:t>Work in Process or Work in Progress (WIP)</a:t>
            </a:r>
          </a:p>
        </p:txBody>
      </p:sp>
      <p:pic>
        <p:nvPicPr>
          <p:cNvPr id="7170" name="Picture 2" descr="Identifying Bottlenecks with Lean Flow Metrics - LeanKit">
            <a:extLst>
              <a:ext uri="{FF2B5EF4-FFF2-40B4-BE49-F238E27FC236}">
                <a16:creationId xmlns:a16="http://schemas.microsoft.com/office/drawing/2014/main" id="{89576A65-A785-4DD4-95AC-E6381FDADE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0360" y="2173605"/>
            <a:ext cx="7152640" cy="4023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0350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370712" y="1490932"/>
            <a:ext cx="11287887" cy="3876136"/>
          </a:xfrm>
        </p:spPr>
        <p:txBody>
          <a:bodyPr>
            <a:normAutofit/>
          </a:bodyPr>
          <a:lstStyle/>
          <a:p>
            <a:pPr marL="0" indent="0">
              <a:buNone/>
            </a:pPr>
            <a:r>
              <a:rPr lang="en-GB" sz="2400" dirty="0"/>
              <a:t>Throughput is the average number of units processed per time unit. In a Kanban system, examples can include “cards per day,” “cards per week,” or “story points per iteration.”</a:t>
            </a:r>
            <a:endParaRPr lang="en-GB" sz="1400"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611040"/>
          </a:xfrm>
        </p:spPr>
        <p:txBody>
          <a:bodyPr/>
          <a:lstStyle/>
          <a:p>
            <a:r>
              <a:rPr lang="en-GB" sz="3200" dirty="0"/>
              <a:t>Throughput</a:t>
            </a:r>
          </a:p>
        </p:txBody>
      </p:sp>
      <p:pic>
        <p:nvPicPr>
          <p:cNvPr id="7172" name="Picture 4" descr="Lean Metrics: Calculating Throughput - LeanKit">
            <a:extLst>
              <a:ext uri="{FF2B5EF4-FFF2-40B4-BE49-F238E27FC236}">
                <a16:creationId xmlns:a16="http://schemas.microsoft.com/office/drawing/2014/main" id="{95076B70-F312-4CD3-AE62-C76A9DA509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712" y="2921634"/>
            <a:ext cx="9881599" cy="283272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BEFF5AA-C629-49A5-BB85-FD7EE8178BAA}"/>
              </a:ext>
            </a:extLst>
          </p:cNvPr>
          <p:cNvSpPr/>
          <p:nvPr/>
        </p:nvSpPr>
        <p:spPr>
          <a:xfrm>
            <a:off x="633984" y="5997059"/>
            <a:ext cx="446532" cy="369332"/>
          </a:xfrm>
          <a:prstGeom prst="rect">
            <a:avLst/>
          </a:prstGeom>
        </p:spPr>
        <p:txBody>
          <a:bodyPr wrap="none">
            <a:spAutoFit/>
          </a:bodyPr>
          <a:lstStyle/>
          <a:p>
            <a:fld id="{50595F0A-D77F-47CE-BEDF-20E23BC5EE87}" type="slidenum">
              <a:rPr lang="en-GB"/>
              <a:pPr/>
              <a:t>15</a:t>
            </a:fld>
            <a:endParaRPr lang="en-GB" dirty="0"/>
          </a:p>
        </p:txBody>
      </p:sp>
    </p:spTree>
    <p:extLst>
      <p:ext uri="{BB962C8B-B14F-4D97-AF65-F5344CB8AC3E}">
        <p14:creationId xmlns:p14="http://schemas.microsoft.com/office/powerpoint/2010/main" val="3107431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p:txBody>
          <a:bodyPr>
            <a:normAutofit/>
          </a:bodyPr>
          <a:lstStyle/>
          <a:p>
            <a:pPr marL="0" indent="0">
              <a:buNone/>
            </a:pPr>
            <a:r>
              <a:rPr lang="en-GB" sz="2000" dirty="0"/>
              <a:t>Hypothetical demonstration of how changes made to the system’s input can impact the system’s output.</a:t>
            </a:r>
            <a:endParaRPr lang="en-GB" sz="1200"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Little’s Law in Practice</a:t>
            </a:r>
          </a:p>
        </p:txBody>
      </p:sp>
      <p:pic>
        <p:nvPicPr>
          <p:cNvPr id="9218" name="Picture 2" descr="Lean Metrics: Calculating Cycle Time - LeanKit">
            <a:extLst>
              <a:ext uri="{FF2B5EF4-FFF2-40B4-BE49-F238E27FC236}">
                <a16:creationId xmlns:a16="http://schemas.microsoft.com/office/drawing/2014/main" id="{3CB1C746-3D6B-40A8-81E5-CD57A8813F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2350" y="3101181"/>
            <a:ext cx="8572500" cy="1800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9619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193673" y="2482680"/>
            <a:ext cx="9339937" cy="1117599"/>
          </a:xfrm>
        </p:spPr>
        <p:txBody>
          <a:bodyPr>
            <a:normAutofit fontScale="90000"/>
          </a:bodyPr>
          <a:lstStyle/>
          <a:p>
            <a:pPr algn="ctr"/>
            <a:r>
              <a:rPr lang="en-GB" sz="6000" b="1" dirty="0"/>
              <a:t>So what?</a:t>
            </a:r>
            <a:br>
              <a:rPr lang="en-GB" sz="6000" b="1" dirty="0"/>
            </a:br>
            <a:endParaRPr lang="en-GB" dirty="0"/>
          </a:p>
        </p:txBody>
      </p:sp>
      <p:sp>
        <p:nvSpPr>
          <p:cNvPr id="8" name="Rectangle 7">
            <a:extLst>
              <a:ext uri="{FF2B5EF4-FFF2-40B4-BE49-F238E27FC236}">
                <a16:creationId xmlns:a16="http://schemas.microsoft.com/office/drawing/2014/main" id="{29F013FC-6F42-4632-A7E5-DAEC6B9A18BE}"/>
              </a:ext>
            </a:extLst>
          </p:cNvPr>
          <p:cNvSpPr/>
          <p:nvPr/>
        </p:nvSpPr>
        <p:spPr>
          <a:xfrm>
            <a:off x="2578473" y="3429000"/>
            <a:ext cx="7035053" cy="769441"/>
          </a:xfrm>
          <a:prstGeom prst="rect">
            <a:avLst/>
          </a:prstGeom>
        </p:spPr>
        <p:txBody>
          <a:bodyPr wrap="square">
            <a:spAutoFit/>
          </a:bodyPr>
          <a:lstStyle/>
          <a:p>
            <a:r>
              <a:rPr lang="en-GB" sz="4400" b="1" dirty="0"/>
              <a:t>Provide actionable metrics !</a:t>
            </a:r>
          </a:p>
        </p:txBody>
      </p:sp>
    </p:spTree>
    <p:extLst>
      <p:ext uri="{BB962C8B-B14F-4D97-AF65-F5344CB8AC3E}">
        <p14:creationId xmlns:p14="http://schemas.microsoft.com/office/powerpoint/2010/main" val="235392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E9EEC86-CFFA-472E-8EB8-D263A9D54F84}"/>
              </a:ext>
            </a:extLst>
          </p:cNvPr>
          <p:cNvSpPr>
            <a:spLocks noGrp="1"/>
          </p:cNvSpPr>
          <p:nvPr>
            <p:ph type="body" sz="quarter" idx="10"/>
          </p:nvPr>
        </p:nvSpPr>
        <p:spPr>
          <a:xfrm>
            <a:off x="1528953" y="1547959"/>
            <a:ext cx="8275638" cy="3876136"/>
          </a:xfrm>
        </p:spPr>
        <p:txBody>
          <a:bodyPr vert="horz" lIns="91440" tIns="45720" rIns="91440" bIns="45720" rtlCol="0">
            <a:noAutofit/>
          </a:bodyPr>
          <a:lstStyle/>
          <a:p>
            <a:pPr marL="0" indent="0" algn="ctr">
              <a:buNone/>
            </a:pPr>
            <a:r>
              <a:rPr lang="en-US" sz="4000" b="1" kern="1200" dirty="0">
                <a:solidFill>
                  <a:srgbClr val="FFFFFF"/>
                </a:solidFill>
                <a:latin typeface="Nirmala UI Semilight" panose="020B0402040204020203" pitchFamily="34" charset="0"/>
                <a:cs typeface="Nirmala UI Semilight" panose="020B0402040204020203" pitchFamily="34" charset="0"/>
              </a:rPr>
              <a:t>If you don’t know where you’re going you might not get there – Yogi Berra</a:t>
            </a:r>
          </a:p>
        </p:txBody>
      </p:sp>
      <p:sp>
        <p:nvSpPr>
          <p:cNvPr id="3" name="Title 2">
            <a:extLst>
              <a:ext uri="{FF2B5EF4-FFF2-40B4-BE49-F238E27FC236}">
                <a16:creationId xmlns:a16="http://schemas.microsoft.com/office/drawing/2014/main" id="{E90993DF-8D88-4E0B-A394-D474151E5E60}"/>
              </a:ext>
            </a:extLst>
          </p:cNvPr>
          <p:cNvSpPr>
            <a:spLocks noGrp="1"/>
          </p:cNvSpPr>
          <p:nvPr>
            <p:ph type="title"/>
          </p:nvPr>
        </p:nvSpPr>
        <p:spPr/>
        <p:txBody>
          <a:bodyPr vert="horz" lIns="91440" tIns="45720" rIns="91440" bIns="45720" rtlCol="0" anchor="b">
            <a:normAutofit/>
          </a:bodyPr>
          <a:lstStyle/>
          <a:p>
            <a:pPr algn="ctr"/>
            <a:r>
              <a:rPr lang="en-US" sz="6000" kern="1200">
                <a:solidFill>
                  <a:srgbClr val="FFFFFF"/>
                </a:solidFill>
                <a:latin typeface="+mj-lt"/>
                <a:ea typeface="+mj-ea"/>
                <a:cs typeface="+mj-cs"/>
              </a:rPr>
              <a:t> 	</a:t>
            </a:r>
          </a:p>
        </p:txBody>
      </p:sp>
      <p:pic>
        <p:nvPicPr>
          <p:cNvPr id="2" name="Picture 1">
            <a:extLst>
              <a:ext uri="{FF2B5EF4-FFF2-40B4-BE49-F238E27FC236}">
                <a16:creationId xmlns:a16="http://schemas.microsoft.com/office/drawing/2014/main" id="{5C8DB7E9-81EB-44A1-8491-CED08E986AA1}"/>
              </a:ext>
            </a:extLst>
          </p:cNvPr>
          <p:cNvPicPr>
            <a:picLocks noChangeAspect="1"/>
          </p:cNvPicPr>
          <p:nvPr/>
        </p:nvPicPr>
        <p:blipFill rotWithShape="1">
          <a:blip r:embed="rId2">
            <a:alphaModFix amt="50000"/>
            <a:extLst/>
          </a:blip>
          <a:srcRect l="26073" r="9039" b="1"/>
          <a:stretch/>
        </p:blipFill>
        <p:spPr>
          <a:xfrm>
            <a:off x="20" y="874396"/>
            <a:ext cx="12191980" cy="6857999"/>
          </a:xfrm>
          <a:prstGeom prst="rect">
            <a:avLst/>
          </a:prstGeom>
        </p:spPr>
      </p:pic>
    </p:spTree>
    <p:extLst>
      <p:ext uri="{BB962C8B-B14F-4D97-AF65-F5344CB8AC3E}">
        <p14:creationId xmlns:p14="http://schemas.microsoft.com/office/powerpoint/2010/main" val="4250360918"/>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1958181" y="1750012"/>
            <a:ext cx="8275638" cy="3876136"/>
          </a:xfrm>
        </p:spPr>
        <p:txBody>
          <a:bodyPr>
            <a:normAutofit/>
          </a:bodyPr>
          <a:lstStyle/>
          <a:p>
            <a:pPr marL="0" indent="0" algn="ctr">
              <a:buNone/>
            </a:pPr>
            <a:endParaRPr lang="en-GB" sz="3200" dirty="0"/>
          </a:p>
          <a:p>
            <a:pPr marL="0" indent="0" algn="ctr">
              <a:buNone/>
            </a:pPr>
            <a:r>
              <a:rPr lang="en-GB" sz="3200" dirty="0"/>
              <a:t>“…Value stream mapping (VSM) provides us with a structured visualization of the key steps and corresponding data needed to understand and intelligently make improvements that optimize the entire process…”</a:t>
            </a:r>
            <a:endParaRPr lang="en-GB" sz="1800"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Value Stream Mapping</a:t>
            </a:r>
          </a:p>
        </p:txBody>
      </p:sp>
    </p:spTree>
    <p:extLst>
      <p:ext uri="{BB962C8B-B14F-4D97-AF65-F5344CB8AC3E}">
        <p14:creationId xmlns:p14="http://schemas.microsoft.com/office/powerpoint/2010/main" val="25994883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o alternative text description for this image">
            <a:extLst>
              <a:ext uri="{FF2B5EF4-FFF2-40B4-BE49-F238E27FC236}">
                <a16:creationId xmlns:a16="http://schemas.microsoft.com/office/drawing/2014/main" id="{5A3D3B82-242A-465C-9B82-3A0C92B59C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2364" y="944592"/>
            <a:ext cx="6860675" cy="517123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300E42C-AC10-457F-A5D4-42DE9D2A26B8}"/>
              </a:ext>
            </a:extLst>
          </p:cNvPr>
          <p:cNvSpPr txBox="1"/>
          <p:nvPr/>
        </p:nvSpPr>
        <p:spPr>
          <a:xfrm>
            <a:off x="457200" y="1129552"/>
            <a:ext cx="5852160" cy="3416320"/>
          </a:xfrm>
          <a:prstGeom prst="rect">
            <a:avLst/>
          </a:prstGeom>
          <a:noFill/>
        </p:spPr>
        <p:txBody>
          <a:bodyPr wrap="square" rtlCol="0">
            <a:spAutoFit/>
          </a:bodyPr>
          <a:lstStyle/>
          <a:p>
            <a:pPr marL="285750" indent="-285750">
              <a:buFont typeface="Arial" panose="020B0604020202020204" pitchFamily="34" charset="0"/>
              <a:buChar char="•"/>
            </a:pPr>
            <a:r>
              <a:rPr lang="en-US" dirty="0"/>
              <a:t>WWII – damage distribution analyzed</a:t>
            </a:r>
          </a:p>
          <a:p>
            <a:pPr marL="285750" indent="-285750">
              <a:buFont typeface="Arial" panose="020B0604020202020204" pitchFamily="34" charset="0"/>
              <a:buChar char="•"/>
            </a:pPr>
            <a:r>
              <a:rPr lang="en-US" dirty="0"/>
              <a:t>…reinforce the red clusters</a:t>
            </a:r>
          </a:p>
          <a:p>
            <a:pPr marL="285750" indent="-285750">
              <a:buFont typeface="Arial" panose="020B0604020202020204" pitchFamily="34" charset="0"/>
              <a:buChar char="•"/>
            </a:pPr>
            <a:r>
              <a:rPr lang="en-US" dirty="0"/>
              <a:t>Abraham Wald – mathematician:</a:t>
            </a:r>
          </a:p>
          <a:p>
            <a:pPr marL="742950" lvl="1" indent="-285750">
              <a:buFont typeface="Arial" panose="020B0604020202020204" pitchFamily="34" charset="0"/>
              <a:buChar char="•"/>
            </a:pPr>
            <a:r>
              <a:rPr lang="en-US" dirty="0"/>
              <a:t>Reinforce the areas that have not been hit</a:t>
            </a:r>
          </a:p>
          <a:p>
            <a:pPr marL="742950" lvl="1" indent="-285750">
              <a:buFont typeface="Arial" panose="020B0604020202020204" pitchFamily="34" charset="0"/>
              <a:buChar char="•"/>
            </a:pPr>
            <a:r>
              <a:rPr lang="en-US" dirty="0"/>
              <a:t>The aircrafts got hit in these areas did not return</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Survivorship bias</a:t>
            </a:r>
            <a:r>
              <a:rPr lang="en-US" dirty="0"/>
              <a:t> – fail to notice the value </a:t>
            </a:r>
            <a:r>
              <a:rPr lang="en-GB" b="0" i="0" dirty="0">
                <a:effectLst/>
                <a:latin typeface="-apple-system"/>
              </a:rPr>
              <a:t>inspecting “failures” to understand “how to succeed”</a:t>
            </a:r>
          </a:p>
          <a:p>
            <a:pPr marL="285750" indent="-285750">
              <a:buFont typeface="Arial" panose="020B0604020202020204" pitchFamily="34" charset="0"/>
              <a:buChar char="•"/>
            </a:pPr>
            <a:endParaRPr lang="en-GB" dirty="0"/>
          </a:p>
        </p:txBody>
      </p:sp>
      <p:sp>
        <p:nvSpPr>
          <p:cNvPr id="8" name="Footer Placeholder 7">
            <a:extLst>
              <a:ext uri="{FF2B5EF4-FFF2-40B4-BE49-F238E27FC236}">
                <a16:creationId xmlns:a16="http://schemas.microsoft.com/office/drawing/2014/main" id="{D48FBAD0-52ED-42BA-BCB6-BCF3B6D1B296}"/>
              </a:ext>
            </a:extLst>
          </p:cNvPr>
          <p:cNvSpPr>
            <a:spLocks noGrp="1"/>
          </p:cNvSpPr>
          <p:nvPr>
            <p:ph type="ftr" sz="quarter" idx="11"/>
          </p:nvPr>
        </p:nvSpPr>
        <p:spPr/>
        <p:txBody>
          <a:bodyPr/>
          <a:lstStyle/>
          <a:p>
            <a:r>
              <a:rPr lang="en-GB"/>
              <a:t>czvzxc</a:t>
            </a:r>
          </a:p>
        </p:txBody>
      </p:sp>
    </p:spTree>
    <p:extLst>
      <p:ext uri="{BB962C8B-B14F-4D97-AF65-F5344CB8AC3E}">
        <p14:creationId xmlns:p14="http://schemas.microsoft.com/office/powerpoint/2010/main" val="1521542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nodeType="clickEffect">
                                  <p:stCondLst>
                                    <p:cond delay="0"/>
                                  </p:stCondLst>
                                  <p:childTnLst>
                                    <p:animMotion origin="layout" path="M -1.875E-6 -3.33333E-6 L 0.06706 0.04005 C 0.08099 0.04908 0.10196 0.05394 0.12396 0.05394 C 0.14896 0.05394 0.16901 0.04908 0.18294 0.04005 L 0.25 -3.33333E-6 " pathEditMode="relative" rAng="0" ptsTypes="AAAAA">
                                      <p:cBhvr>
                                        <p:cTn id="6" dur="2000" fill="hold"/>
                                        <p:tgtEl>
                                          <p:spTgt spid="1026"/>
                                        </p:tgtEl>
                                        <p:attrNameLst>
                                          <p:attrName>ppt_x</p:attrName>
                                          <p:attrName>ppt_y</p:attrName>
                                        </p:attrNameLst>
                                      </p:cBhvr>
                                      <p:rCtr x="12500" y="2685"/>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5DD303-4454-45D9-A0D9-5E2B8FCEA41C}"/>
              </a:ext>
            </a:extLst>
          </p:cNvPr>
          <p:cNvSpPr>
            <a:spLocks noGrp="1"/>
          </p:cNvSpPr>
          <p:nvPr>
            <p:ph type="body" sz="quarter" idx="10"/>
          </p:nvPr>
        </p:nvSpPr>
        <p:spPr>
          <a:xfrm>
            <a:off x="205417" y="1466287"/>
            <a:ext cx="10854393" cy="1690228"/>
          </a:xfrm>
        </p:spPr>
        <p:txBody>
          <a:bodyPr>
            <a:normAutofit/>
          </a:bodyPr>
          <a:lstStyle/>
          <a:p>
            <a:pPr marL="0" indent="0">
              <a:buNone/>
            </a:pPr>
            <a:r>
              <a:rPr lang="en-GB" sz="1600" dirty="0"/>
              <a:t>The VSM enables the team and leadership to see where the actual value is being added in the process, allowing them to improve on the overall efficiency associated with the delivery of a software product or feature request</a:t>
            </a:r>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89160"/>
            <a:ext cx="9339937" cy="1117599"/>
          </a:xfrm>
        </p:spPr>
        <p:txBody>
          <a:bodyPr/>
          <a:lstStyle/>
          <a:p>
            <a:r>
              <a:rPr lang="en-GB" sz="3200" dirty="0"/>
              <a:t>Value Stream Mapping</a:t>
            </a:r>
          </a:p>
        </p:txBody>
      </p:sp>
      <p:pic>
        <p:nvPicPr>
          <p:cNvPr id="10242" name="Picture 2" descr="Value Stream Mapping Figure 1">
            <a:extLst>
              <a:ext uri="{FF2B5EF4-FFF2-40B4-BE49-F238E27FC236}">
                <a16:creationId xmlns:a16="http://schemas.microsoft.com/office/drawing/2014/main" id="{9A463D91-7281-492E-A409-9329F72F87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8746" y="2167719"/>
            <a:ext cx="6788573" cy="3805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289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Value Stream Mapping - Exercise</a:t>
            </a:r>
          </a:p>
        </p:txBody>
      </p:sp>
      <p:sp>
        <p:nvSpPr>
          <p:cNvPr id="7" name="Rectangle 6">
            <a:extLst>
              <a:ext uri="{FF2B5EF4-FFF2-40B4-BE49-F238E27FC236}">
                <a16:creationId xmlns:a16="http://schemas.microsoft.com/office/drawing/2014/main" id="{B93AF3A0-B2E5-4281-BF79-96483A903BCC}"/>
              </a:ext>
            </a:extLst>
          </p:cNvPr>
          <p:cNvSpPr/>
          <p:nvPr/>
        </p:nvSpPr>
        <p:spPr>
          <a:xfrm>
            <a:off x="778933" y="2387600"/>
            <a:ext cx="10786534" cy="27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 Time</a:t>
            </a:r>
            <a:endParaRPr lang="en-GB" dirty="0"/>
          </a:p>
        </p:txBody>
      </p:sp>
      <p:sp>
        <p:nvSpPr>
          <p:cNvPr id="8" name="Arrow: Down 7">
            <a:extLst>
              <a:ext uri="{FF2B5EF4-FFF2-40B4-BE49-F238E27FC236}">
                <a16:creationId xmlns:a16="http://schemas.microsoft.com/office/drawing/2014/main" id="{36FC318F-1FDC-4733-AF3D-F862F51C9819}"/>
              </a:ext>
            </a:extLst>
          </p:cNvPr>
          <p:cNvSpPr/>
          <p:nvPr/>
        </p:nvSpPr>
        <p:spPr>
          <a:xfrm>
            <a:off x="711199" y="1843092"/>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Down 12">
            <a:extLst>
              <a:ext uri="{FF2B5EF4-FFF2-40B4-BE49-F238E27FC236}">
                <a16:creationId xmlns:a16="http://schemas.microsoft.com/office/drawing/2014/main" id="{C21C1790-D83E-49C8-96E5-4AC3F430B9FB}"/>
              </a:ext>
            </a:extLst>
          </p:cNvPr>
          <p:cNvSpPr/>
          <p:nvPr/>
        </p:nvSpPr>
        <p:spPr>
          <a:xfrm>
            <a:off x="11497733" y="1737535"/>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2DE0342A-0F08-4DEB-AFCC-FAF14013D00C}"/>
              </a:ext>
            </a:extLst>
          </p:cNvPr>
          <p:cNvSpPr/>
          <p:nvPr/>
        </p:nvSpPr>
        <p:spPr>
          <a:xfrm>
            <a:off x="236347" y="1552188"/>
            <a:ext cx="1085169" cy="276999"/>
          </a:xfrm>
          <a:prstGeom prst="rect">
            <a:avLst/>
          </a:prstGeom>
        </p:spPr>
        <p:txBody>
          <a:bodyPr wrap="none">
            <a:spAutoFit/>
          </a:bodyPr>
          <a:lstStyle/>
          <a:p>
            <a:r>
              <a:rPr lang="en-GB" sz="1200" dirty="0"/>
              <a:t>Work received</a:t>
            </a:r>
          </a:p>
        </p:txBody>
      </p:sp>
      <p:sp>
        <p:nvSpPr>
          <p:cNvPr id="15" name="Rectangle 14">
            <a:extLst>
              <a:ext uri="{FF2B5EF4-FFF2-40B4-BE49-F238E27FC236}">
                <a16:creationId xmlns:a16="http://schemas.microsoft.com/office/drawing/2014/main" id="{3B09CC68-5C2F-4FE3-A8FC-DB277FF84909}"/>
              </a:ext>
            </a:extLst>
          </p:cNvPr>
          <p:cNvSpPr/>
          <p:nvPr/>
        </p:nvSpPr>
        <p:spPr>
          <a:xfrm>
            <a:off x="10999221" y="1404170"/>
            <a:ext cx="1132490" cy="276999"/>
          </a:xfrm>
          <a:prstGeom prst="rect">
            <a:avLst/>
          </a:prstGeom>
        </p:spPr>
        <p:txBody>
          <a:bodyPr wrap="none">
            <a:spAutoFit/>
          </a:bodyPr>
          <a:lstStyle/>
          <a:p>
            <a:r>
              <a:rPr lang="en-GB" sz="1200" dirty="0"/>
              <a:t>Work deployed</a:t>
            </a:r>
          </a:p>
        </p:txBody>
      </p:sp>
      <p:sp>
        <p:nvSpPr>
          <p:cNvPr id="16" name="Rectangle 15">
            <a:extLst>
              <a:ext uri="{FF2B5EF4-FFF2-40B4-BE49-F238E27FC236}">
                <a16:creationId xmlns:a16="http://schemas.microsoft.com/office/drawing/2014/main" id="{34B4159C-C714-41B1-AC14-12060FC284F7}"/>
              </a:ext>
            </a:extLst>
          </p:cNvPr>
          <p:cNvSpPr/>
          <p:nvPr/>
        </p:nvSpPr>
        <p:spPr>
          <a:xfrm>
            <a:off x="2675468" y="2810938"/>
            <a:ext cx="8889999"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Cycle Time – Development and Delivery cycle</a:t>
            </a:r>
            <a:endParaRPr lang="en-GB" dirty="0"/>
          </a:p>
        </p:txBody>
      </p:sp>
      <p:sp>
        <p:nvSpPr>
          <p:cNvPr id="17" name="Rectangle 16">
            <a:extLst>
              <a:ext uri="{FF2B5EF4-FFF2-40B4-BE49-F238E27FC236}">
                <a16:creationId xmlns:a16="http://schemas.microsoft.com/office/drawing/2014/main" id="{601AE142-88F4-4F2C-9744-DAD2D579925A}"/>
              </a:ext>
            </a:extLst>
          </p:cNvPr>
          <p:cNvSpPr/>
          <p:nvPr/>
        </p:nvSpPr>
        <p:spPr>
          <a:xfrm>
            <a:off x="778934" y="2810938"/>
            <a:ext cx="1896534"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Tree>
    <p:extLst>
      <p:ext uri="{BB962C8B-B14F-4D97-AF65-F5344CB8AC3E}">
        <p14:creationId xmlns:p14="http://schemas.microsoft.com/office/powerpoint/2010/main" val="2746918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Value Stream Mapping - Exercise</a:t>
            </a:r>
          </a:p>
        </p:txBody>
      </p:sp>
      <p:sp>
        <p:nvSpPr>
          <p:cNvPr id="7" name="Rectangle 6">
            <a:extLst>
              <a:ext uri="{FF2B5EF4-FFF2-40B4-BE49-F238E27FC236}">
                <a16:creationId xmlns:a16="http://schemas.microsoft.com/office/drawing/2014/main" id="{B93AF3A0-B2E5-4281-BF79-96483A903BCC}"/>
              </a:ext>
            </a:extLst>
          </p:cNvPr>
          <p:cNvSpPr/>
          <p:nvPr/>
        </p:nvSpPr>
        <p:spPr>
          <a:xfrm>
            <a:off x="778933" y="2387600"/>
            <a:ext cx="10786534" cy="27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 Time</a:t>
            </a:r>
            <a:endParaRPr lang="en-GB" dirty="0"/>
          </a:p>
        </p:txBody>
      </p:sp>
      <p:sp>
        <p:nvSpPr>
          <p:cNvPr id="9" name="Rectangle 8">
            <a:extLst>
              <a:ext uri="{FF2B5EF4-FFF2-40B4-BE49-F238E27FC236}">
                <a16:creationId xmlns:a16="http://schemas.microsoft.com/office/drawing/2014/main" id="{5D3228AF-8DD6-4198-A776-B5FD0EC29E79}"/>
              </a:ext>
            </a:extLst>
          </p:cNvPr>
          <p:cNvSpPr/>
          <p:nvPr/>
        </p:nvSpPr>
        <p:spPr>
          <a:xfrm>
            <a:off x="2675468" y="2810938"/>
            <a:ext cx="8889999"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Cycle Time – Development and Delivery cycle</a:t>
            </a:r>
            <a:endParaRPr lang="en-GB" dirty="0"/>
          </a:p>
        </p:txBody>
      </p:sp>
      <p:sp>
        <p:nvSpPr>
          <p:cNvPr id="11" name="Rectangle 10">
            <a:extLst>
              <a:ext uri="{FF2B5EF4-FFF2-40B4-BE49-F238E27FC236}">
                <a16:creationId xmlns:a16="http://schemas.microsoft.com/office/drawing/2014/main" id="{48FFEF06-1D4A-4064-BD9F-E823AFF3D24A}"/>
              </a:ext>
            </a:extLst>
          </p:cNvPr>
          <p:cNvSpPr/>
          <p:nvPr/>
        </p:nvSpPr>
        <p:spPr>
          <a:xfrm>
            <a:off x="778934" y="2810938"/>
            <a:ext cx="1896534"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8" name="Arrow: Down 7">
            <a:extLst>
              <a:ext uri="{FF2B5EF4-FFF2-40B4-BE49-F238E27FC236}">
                <a16:creationId xmlns:a16="http://schemas.microsoft.com/office/drawing/2014/main" id="{36FC318F-1FDC-4733-AF3D-F862F51C9819}"/>
              </a:ext>
            </a:extLst>
          </p:cNvPr>
          <p:cNvSpPr/>
          <p:nvPr/>
        </p:nvSpPr>
        <p:spPr>
          <a:xfrm>
            <a:off x="711199" y="1843092"/>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Down 12">
            <a:extLst>
              <a:ext uri="{FF2B5EF4-FFF2-40B4-BE49-F238E27FC236}">
                <a16:creationId xmlns:a16="http://schemas.microsoft.com/office/drawing/2014/main" id="{C21C1790-D83E-49C8-96E5-4AC3F430B9FB}"/>
              </a:ext>
            </a:extLst>
          </p:cNvPr>
          <p:cNvSpPr/>
          <p:nvPr/>
        </p:nvSpPr>
        <p:spPr>
          <a:xfrm>
            <a:off x="11497733" y="1737535"/>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2DE0342A-0F08-4DEB-AFCC-FAF14013D00C}"/>
              </a:ext>
            </a:extLst>
          </p:cNvPr>
          <p:cNvSpPr/>
          <p:nvPr/>
        </p:nvSpPr>
        <p:spPr>
          <a:xfrm>
            <a:off x="236347" y="1552188"/>
            <a:ext cx="1085169" cy="276999"/>
          </a:xfrm>
          <a:prstGeom prst="rect">
            <a:avLst/>
          </a:prstGeom>
        </p:spPr>
        <p:txBody>
          <a:bodyPr wrap="none">
            <a:spAutoFit/>
          </a:bodyPr>
          <a:lstStyle/>
          <a:p>
            <a:r>
              <a:rPr lang="en-GB" sz="1200" dirty="0"/>
              <a:t>Work received</a:t>
            </a:r>
          </a:p>
        </p:txBody>
      </p:sp>
      <p:sp>
        <p:nvSpPr>
          <p:cNvPr id="15" name="Rectangle 14">
            <a:extLst>
              <a:ext uri="{FF2B5EF4-FFF2-40B4-BE49-F238E27FC236}">
                <a16:creationId xmlns:a16="http://schemas.microsoft.com/office/drawing/2014/main" id="{3B09CC68-5C2F-4FE3-A8FC-DB277FF84909}"/>
              </a:ext>
            </a:extLst>
          </p:cNvPr>
          <p:cNvSpPr/>
          <p:nvPr/>
        </p:nvSpPr>
        <p:spPr>
          <a:xfrm>
            <a:off x="10869281" y="1404170"/>
            <a:ext cx="1392369" cy="276999"/>
          </a:xfrm>
          <a:prstGeom prst="rect">
            <a:avLst/>
          </a:prstGeom>
        </p:spPr>
        <p:txBody>
          <a:bodyPr wrap="none">
            <a:spAutoFit/>
          </a:bodyPr>
          <a:lstStyle/>
          <a:p>
            <a:r>
              <a:rPr lang="en-GB" sz="1200" dirty="0"/>
              <a:t>Work in production</a:t>
            </a:r>
          </a:p>
        </p:txBody>
      </p:sp>
      <p:sp>
        <p:nvSpPr>
          <p:cNvPr id="10" name="Rectangle 9">
            <a:extLst>
              <a:ext uri="{FF2B5EF4-FFF2-40B4-BE49-F238E27FC236}">
                <a16:creationId xmlns:a16="http://schemas.microsoft.com/office/drawing/2014/main" id="{2C067876-4F42-415C-8028-BC481EE3AC45}"/>
              </a:ext>
            </a:extLst>
          </p:cNvPr>
          <p:cNvSpPr/>
          <p:nvPr/>
        </p:nvSpPr>
        <p:spPr>
          <a:xfrm>
            <a:off x="2675468" y="3429000"/>
            <a:ext cx="2167465"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Development Code Cycle</a:t>
            </a:r>
            <a:endParaRPr lang="en-GB" dirty="0"/>
          </a:p>
        </p:txBody>
      </p:sp>
      <p:sp>
        <p:nvSpPr>
          <p:cNvPr id="14" name="Rectangle 13">
            <a:extLst>
              <a:ext uri="{FF2B5EF4-FFF2-40B4-BE49-F238E27FC236}">
                <a16:creationId xmlns:a16="http://schemas.microsoft.com/office/drawing/2014/main" id="{3A858840-04D8-44F1-A09B-88992F45CAC8}"/>
              </a:ext>
            </a:extLst>
          </p:cNvPr>
          <p:cNvSpPr/>
          <p:nvPr/>
        </p:nvSpPr>
        <p:spPr>
          <a:xfrm>
            <a:off x="778933" y="3429000"/>
            <a:ext cx="1896535"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16" name="Rectangle 15">
            <a:extLst>
              <a:ext uri="{FF2B5EF4-FFF2-40B4-BE49-F238E27FC236}">
                <a16:creationId xmlns:a16="http://schemas.microsoft.com/office/drawing/2014/main" id="{EC567357-C301-4AA8-9B07-A4AA1090B4F6}"/>
              </a:ext>
            </a:extLst>
          </p:cNvPr>
          <p:cNvSpPr/>
          <p:nvPr/>
        </p:nvSpPr>
        <p:spPr>
          <a:xfrm>
            <a:off x="4842934" y="3429000"/>
            <a:ext cx="58420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2AD6B69A-470A-44C6-A8BA-6E94C86ECAA7}"/>
              </a:ext>
            </a:extLst>
          </p:cNvPr>
          <p:cNvSpPr/>
          <p:nvPr/>
        </p:nvSpPr>
        <p:spPr>
          <a:xfrm>
            <a:off x="5427134" y="3429000"/>
            <a:ext cx="191092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Testing</a:t>
            </a:r>
            <a:endParaRPr lang="en-GB" dirty="0"/>
          </a:p>
        </p:txBody>
      </p:sp>
      <p:sp>
        <p:nvSpPr>
          <p:cNvPr id="18" name="Rectangle 17">
            <a:extLst>
              <a:ext uri="{FF2B5EF4-FFF2-40B4-BE49-F238E27FC236}">
                <a16:creationId xmlns:a16="http://schemas.microsoft.com/office/drawing/2014/main" id="{88677626-55BB-415E-BBD6-654E8DACEFD8}"/>
              </a:ext>
            </a:extLst>
          </p:cNvPr>
          <p:cNvSpPr/>
          <p:nvPr/>
        </p:nvSpPr>
        <p:spPr>
          <a:xfrm>
            <a:off x="7338060" y="3429000"/>
            <a:ext cx="51054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38FCAAB8-7B21-4B62-B47E-61C7E2F0ED9E}"/>
              </a:ext>
            </a:extLst>
          </p:cNvPr>
          <p:cNvSpPr/>
          <p:nvPr/>
        </p:nvSpPr>
        <p:spPr>
          <a:xfrm>
            <a:off x="7848600" y="3429000"/>
            <a:ext cx="79586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dirty="0"/>
              <a:t>Performance Testing</a:t>
            </a:r>
            <a:endParaRPr lang="en-GB" sz="1600" dirty="0"/>
          </a:p>
        </p:txBody>
      </p:sp>
      <p:sp>
        <p:nvSpPr>
          <p:cNvPr id="22" name="Rectangle 21">
            <a:extLst>
              <a:ext uri="{FF2B5EF4-FFF2-40B4-BE49-F238E27FC236}">
                <a16:creationId xmlns:a16="http://schemas.microsoft.com/office/drawing/2014/main" id="{04CA27F1-CEDC-4AB4-9CDB-477A704A1341}"/>
              </a:ext>
            </a:extLst>
          </p:cNvPr>
          <p:cNvSpPr/>
          <p:nvPr/>
        </p:nvSpPr>
        <p:spPr>
          <a:xfrm>
            <a:off x="9516532" y="3429000"/>
            <a:ext cx="2048935"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Deploy to Production</a:t>
            </a:r>
            <a:endParaRPr lang="en-GB" sz="1050" dirty="0"/>
          </a:p>
        </p:txBody>
      </p:sp>
      <p:sp>
        <p:nvSpPr>
          <p:cNvPr id="23" name="Rectangle 22">
            <a:extLst>
              <a:ext uri="{FF2B5EF4-FFF2-40B4-BE49-F238E27FC236}">
                <a16:creationId xmlns:a16="http://schemas.microsoft.com/office/drawing/2014/main" id="{87EE9467-69B2-4EB8-B690-4D426BED5EB1}"/>
              </a:ext>
            </a:extLst>
          </p:cNvPr>
          <p:cNvSpPr/>
          <p:nvPr/>
        </p:nvSpPr>
        <p:spPr>
          <a:xfrm>
            <a:off x="8644466" y="3429000"/>
            <a:ext cx="872066"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9122919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Value Stream Mapping - Exercise</a:t>
            </a:r>
          </a:p>
        </p:txBody>
      </p:sp>
      <p:sp>
        <p:nvSpPr>
          <p:cNvPr id="7" name="Rectangle 6">
            <a:extLst>
              <a:ext uri="{FF2B5EF4-FFF2-40B4-BE49-F238E27FC236}">
                <a16:creationId xmlns:a16="http://schemas.microsoft.com/office/drawing/2014/main" id="{B93AF3A0-B2E5-4281-BF79-96483A903BCC}"/>
              </a:ext>
            </a:extLst>
          </p:cNvPr>
          <p:cNvSpPr/>
          <p:nvPr/>
        </p:nvSpPr>
        <p:spPr>
          <a:xfrm>
            <a:off x="778933" y="2387600"/>
            <a:ext cx="10786534" cy="27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 Time</a:t>
            </a:r>
            <a:endParaRPr lang="en-GB" dirty="0"/>
          </a:p>
        </p:txBody>
      </p:sp>
      <p:sp>
        <p:nvSpPr>
          <p:cNvPr id="9" name="Rectangle 8">
            <a:extLst>
              <a:ext uri="{FF2B5EF4-FFF2-40B4-BE49-F238E27FC236}">
                <a16:creationId xmlns:a16="http://schemas.microsoft.com/office/drawing/2014/main" id="{5D3228AF-8DD6-4198-A776-B5FD0EC29E79}"/>
              </a:ext>
            </a:extLst>
          </p:cNvPr>
          <p:cNvSpPr/>
          <p:nvPr/>
        </p:nvSpPr>
        <p:spPr>
          <a:xfrm>
            <a:off x="2675468" y="2810938"/>
            <a:ext cx="8889999"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Cycle Time – Development and Delivery cycle</a:t>
            </a:r>
            <a:endParaRPr lang="en-GB" dirty="0"/>
          </a:p>
        </p:txBody>
      </p:sp>
      <p:sp>
        <p:nvSpPr>
          <p:cNvPr id="11" name="Rectangle 10">
            <a:extLst>
              <a:ext uri="{FF2B5EF4-FFF2-40B4-BE49-F238E27FC236}">
                <a16:creationId xmlns:a16="http://schemas.microsoft.com/office/drawing/2014/main" id="{48FFEF06-1D4A-4064-BD9F-E823AFF3D24A}"/>
              </a:ext>
            </a:extLst>
          </p:cNvPr>
          <p:cNvSpPr/>
          <p:nvPr/>
        </p:nvSpPr>
        <p:spPr>
          <a:xfrm>
            <a:off x="778934" y="2810938"/>
            <a:ext cx="1896534"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8" name="Arrow: Down 7">
            <a:extLst>
              <a:ext uri="{FF2B5EF4-FFF2-40B4-BE49-F238E27FC236}">
                <a16:creationId xmlns:a16="http://schemas.microsoft.com/office/drawing/2014/main" id="{36FC318F-1FDC-4733-AF3D-F862F51C9819}"/>
              </a:ext>
            </a:extLst>
          </p:cNvPr>
          <p:cNvSpPr/>
          <p:nvPr/>
        </p:nvSpPr>
        <p:spPr>
          <a:xfrm>
            <a:off x="711199" y="1843092"/>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Down 12">
            <a:extLst>
              <a:ext uri="{FF2B5EF4-FFF2-40B4-BE49-F238E27FC236}">
                <a16:creationId xmlns:a16="http://schemas.microsoft.com/office/drawing/2014/main" id="{C21C1790-D83E-49C8-96E5-4AC3F430B9FB}"/>
              </a:ext>
            </a:extLst>
          </p:cNvPr>
          <p:cNvSpPr/>
          <p:nvPr/>
        </p:nvSpPr>
        <p:spPr>
          <a:xfrm>
            <a:off x="11497733" y="1737535"/>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2DE0342A-0F08-4DEB-AFCC-FAF14013D00C}"/>
              </a:ext>
            </a:extLst>
          </p:cNvPr>
          <p:cNvSpPr/>
          <p:nvPr/>
        </p:nvSpPr>
        <p:spPr>
          <a:xfrm>
            <a:off x="236347" y="1552188"/>
            <a:ext cx="1085169" cy="276999"/>
          </a:xfrm>
          <a:prstGeom prst="rect">
            <a:avLst/>
          </a:prstGeom>
        </p:spPr>
        <p:txBody>
          <a:bodyPr wrap="none">
            <a:spAutoFit/>
          </a:bodyPr>
          <a:lstStyle/>
          <a:p>
            <a:r>
              <a:rPr lang="en-GB" sz="1200" dirty="0"/>
              <a:t>Work received</a:t>
            </a:r>
          </a:p>
        </p:txBody>
      </p:sp>
      <p:sp>
        <p:nvSpPr>
          <p:cNvPr id="15" name="Rectangle 14">
            <a:extLst>
              <a:ext uri="{FF2B5EF4-FFF2-40B4-BE49-F238E27FC236}">
                <a16:creationId xmlns:a16="http://schemas.microsoft.com/office/drawing/2014/main" id="{3B09CC68-5C2F-4FE3-A8FC-DB277FF84909}"/>
              </a:ext>
            </a:extLst>
          </p:cNvPr>
          <p:cNvSpPr/>
          <p:nvPr/>
        </p:nvSpPr>
        <p:spPr>
          <a:xfrm>
            <a:off x="10869281" y="1404170"/>
            <a:ext cx="1392369" cy="276999"/>
          </a:xfrm>
          <a:prstGeom prst="rect">
            <a:avLst/>
          </a:prstGeom>
        </p:spPr>
        <p:txBody>
          <a:bodyPr wrap="none">
            <a:spAutoFit/>
          </a:bodyPr>
          <a:lstStyle/>
          <a:p>
            <a:r>
              <a:rPr lang="en-GB" sz="1200" dirty="0"/>
              <a:t>Work in production</a:t>
            </a:r>
          </a:p>
        </p:txBody>
      </p:sp>
      <p:sp>
        <p:nvSpPr>
          <p:cNvPr id="10" name="Rectangle 9">
            <a:extLst>
              <a:ext uri="{FF2B5EF4-FFF2-40B4-BE49-F238E27FC236}">
                <a16:creationId xmlns:a16="http://schemas.microsoft.com/office/drawing/2014/main" id="{2C067876-4F42-415C-8028-BC481EE3AC45}"/>
              </a:ext>
            </a:extLst>
          </p:cNvPr>
          <p:cNvSpPr/>
          <p:nvPr/>
        </p:nvSpPr>
        <p:spPr>
          <a:xfrm>
            <a:off x="2675468" y="3429000"/>
            <a:ext cx="2167465"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Development Code Cycle</a:t>
            </a:r>
            <a:endParaRPr lang="en-GB" dirty="0"/>
          </a:p>
        </p:txBody>
      </p:sp>
      <p:sp>
        <p:nvSpPr>
          <p:cNvPr id="14" name="Rectangle 13">
            <a:extLst>
              <a:ext uri="{FF2B5EF4-FFF2-40B4-BE49-F238E27FC236}">
                <a16:creationId xmlns:a16="http://schemas.microsoft.com/office/drawing/2014/main" id="{3A858840-04D8-44F1-A09B-88992F45CAC8}"/>
              </a:ext>
            </a:extLst>
          </p:cNvPr>
          <p:cNvSpPr/>
          <p:nvPr/>
        </p:nvSpPr>
        <p:spPr>
          <a:xfrm>
            <a:off x="778933" y="3429000"/>
            <a:ext cx="1896535"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16" name="Rectangle 15">
            <a:extLst>
              <a:ext uri="{FF2B5EF4-FFF2-40B4-BE49-F238E27FC236}">
                <a16:creationId xmlns:a16="http://schemas.microsoft.com/office/drawing/2014/main" id="{EC567357-C301-4AA8-9B07-A4AA1090B4F6}"/>
              </a:ext>
            </a:extLst>
          </p:cNvPr>
          <p:cNvSpPr/>
          <p:nvPr/>
        </p:nvSpPr>
        <p:spPr>
          <a:xfrm>
            <a:off x="4842934" y="3429000"/>
            <a:ext cx="58420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2AD6B69A-470A-44C6-A8BA-6E94C86ECAA7}"/>
              </a:ext>
            </a:extLst>
          </p:cNvPr>
          <p:cNvSpPr/>
          <p:nvPr/>
        </p:nvSpPr>
        <p:spPr>
          <a:xfrm>
            <a:off x="5427134" y="3429000"/>
            <a:ext cx="191092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Testing</a:t>
            </a:r>
            <a:endParaRPr lang="en-GB" dirty="0"/>
          </a:p>
        </p:txBody>
      </p:sp>
      <p:sp>
        <p:nvSpPr>
          <p:cNvPr id="18" name="Rectangle 17">
            <a:extLst>
              <a:ext uri="{FF2B5EF4-FFF2-40B4-BE49-F238E27FC236}">
                <a16:creationId xmlns:a16="http://schemas.microsoft.com/office/drawing/2014/main" id="{88677626-55BB-415E-BBD6-654E8DACEFD8}"/>
              </a:ext>
            </a:extLst>
          </p:cNvPr>
          <p:cNvSpPr/>
          <p:nvPr/>
        </p:nvSpPr>
        <p:spPr>
          <a:xfrm>
            <a:off x="7338060" y="3429000"/>
            <a:ext cx="51054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38FCAAB8-7B21-4B62-B47E-61C7E2F0ED9E}"/>
              </a:ext>
            </a:extLst>
          </p:cNvPr>
          <p:cNvSpPr/>
          <p:nvPr/>
        </p:nvSpPr>
        <p:spPr>
          <a:xfrm>
            <a:off x="7848600" y="3429000"/>
            <a:ext cx="79586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dirty="0"/>
              <a:t>Performance Testing</a:t>
            </a:r>
            <a:endParaRPr lang="en-GB" sz="1600" dirty="0"/>
          </a:p>
        </p:txBody>
      </p:sp>
      <p:sp>
        <p:nvSpPr>
          <p:cNvPr id="22" name="Rectangle 21">
            <a:extLst>
              <a:ext uri="{FF2B5EF4-FFF2-40B4-BE49-F238E27FC236}">
                <a16:creationId xmlns:a16="http://schemas.microsoft.com/office/drawing/2014/main" id="{04CA27F1-CEDC-4AB4-9CDB-477A704A1341}"/>
              </a:ext>
            </a:extLst>
          </p:cNvPr>
          <p:cNvSpPr/>
          <p:nvPr/>
        </p:nvSpPr>
        <p:spPr>
          <a:xfrm>
            <a:off x="9516532" y="3429000"/>
            <a:ext cx="2048935"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Deploy to Production</a:t>
            </a:r>
            <a:endParaRPr lang="en-GB" sz="1050" dirty="0"/>
          </a:p>
        </p:txBody>
      </p:sp>
      <p:sp>
        <p:nvSpPr>
          <p:cNvPr id="23" name="Rectangle 22">
            <a:extLst>
              <a:ext uri="{FF2B5EF4-FFF2-40B4-BE49-F238E27FC236}">
                <a16:creationId xmlns:a16="http://schemas.microsoft.com/office/drawing/2014/main" id="{87EE9467-69B2-4EB8-B690-4D426BED5EB1}"/>
              </a:ext>
            </a:extLst>
          </p:cNvPr>
          <p:cNvSpPr/>
          <p:nvPr/>
        </p:nvSpPr>
        <p:spPr>
          <a:xfrm>
            <a:off x="8644466" y="3429000"/>
            <a:ext cx="872066"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4" name="Callout: Line with Accent Bar 3">
            <a:extLst>
              <a:ext uri="{FF2B5EF4-FFF2-40B4-BE49-F238E27FC236}">
                <a16:creationId xmlns:a16="http://schemas.microsoft.com/office/drawing/2014/main" id="{0383F24E-31B5-46F2-8F9B-0897CA92C27C}"/>
              </a:ext>
            </a:extLst>
          </p:cNvPr>
          <p:cNvSpPr/>
          <p:nvPr/>
        </p:nvSpPr>
        <p:spPr>
          <a:xfrm>
            <a:off x="4755304" y="4518660"/>
            <a:ext cx="3254586" cy="1554480"/>
          </a:xfrm>
          <a:prstGeom prst="accentCallout1">
            <a:avLst>
              <a:gd name="adj1" fmla="val 18750"/>
              <a:gd name="adj2" fmla="val -8333"/>
              <a:gd name="adj3" fmla="val -40441"/>
              <a:gd name="adj4" fmla="val -33884"/>
            </a:avLst>
          </a:prstGeom>
          <a:ln>
            <a:solidFill>
              <a:schemeClr val="accent1"/>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GB"/>
          </a:p>
        </p:txBody>
      </p:sp>
      <p:sp>
        <p:nvSpPr>
          <p:cNvPr id="20" name="Rectangle 19">
            <a:extLst>
              <a:ext uri="{FF2B5EF4-FFF2-40B4-BE49-F238E27FC236}">
                <a16:creationId xmlns:a16="http://schemas.microsoft.com/office/drawing/2014/main" id="{137BCED5-6401-46E9-AAF6-BA980FC190D4}"/>
              </a:ext>
            </a:extLst>
          </p:cNvPr>
          <p:cNvSpPr/>
          <p:nvPr/>
        </p:nvSpPr>
        <p:spPr>
          <a:xfrm>
            <a:off x="4578350" y="4671060"/>
            <a:ext cx="2228004" cy="10668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New features</a:t>
            </a:r>
            <a:endParaRPr lang="en-GB" dirty="0"/>
          </a:p>
        </p:txBody>
      </p:sp>
      <p:sp>
        <p:nvSpPr>
          <p:cNvPr id="24" name="Rectangle 23">
            <a:extLst>
              <a:ext uri="{FF2B5EF4-FFF2-40B4-BE49-F238E27FC236}">
                <a16:creationId xmlns:a16="http://schemas.microsoft.com/office/drawing/2014/main" id="{15A67AE9-64C3-4C4C-AD03-7BBB085F6BA6}"/>
              </a:ext>
            </a:extLst>
          </p:cNvPr>
          <p:cNvSpPr/>
          <p:nvPr/>
        </p:nvSpPr>
        <p:spPr>
          <a:xfrm>
            <a:off x="6806355" y="4671060"/>
            <a:ext cx="973665" cy="10668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Bug fixing</a:t>
            </a:r>
          </a:p>
          <a:p>
            <a:pPr algn="ctr"/>
            <a:r>
              <a:rPr lang="en-US" sz="1050" dirty="0"/>
              <a:t>(Manual + Automated Test)</a:t>
            </a:r>
            <a:endParaRPr lang="en-GB" sz="1600" dirty="0"/>
          </a:p>
        </p:txBody>
      </p:sp>
      <p:sp>
        <p:nvSpPr>
          <p:cNvPr id="27" name="Rectangle 26">
            <a:extLst>
              <a:ext uri="{FF2B5EF4-FFF2-40B4-BE49-F238E27FC236}">
                <a16:creationId xmlns:a16="http://schemas.microsoft.com/office/drawing/2014/main" id="{1BD33F1D-C121-41F8-8D9F-DCB0C117BAA1}"/>
              </a:ext>
            </a:extLst>
          </p:cNvPr>
          <p:cNvSpPr/>
          <p:nvPr/>
        </p:nvSpPr>
        <p:spPr>
          <a:xfrm>
            <a:off x="7780021" y="4671060"/>
            <a:ext cx="723478" cy="10668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a:t>Bug fixing </a:t>
            </a:r>
          </a:p>
          <a:p>
            <a:pPr algn="ctr"/>
            <a:r>
              <a:rPr lang="en-US" sz="1100" dirty="0"/>
              <a:t>(Perf Test)</a:t>
            </a:r>
            <a:endParaRPr lang="en-GB" dirty="0"/>
          </a:p>
        </p:txBody>
      </p:sp>
      <p:sp>
        <p:nvSpPr>
          <p:cNvPr id="28" name="Rectangle 27">
            <a:extLst>
              <a:ext uri="{FF2B5EF4-FFF2-40B4-BE49-F238E27FC236}">
                <a16:creationId xmlns:a16="http://schemas.microsoft.com/office/drawing/2014/main" id="{172000E7-D719-467C-9100-C3D6A32E121B}"/>
              </a:ext>
            </a:extLst>
          </p:cNvPr>
          <p:cNvSpPr/>
          <p:nvPr/>
        </p:nvSpPr>
        <p:spPr>
          <a:xfrm>
            <a:off x="8503498" y="4671060"/>
            <a:ext cx="594782" cy="10668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00" dirty="0"/>
              <a:t>Change request</a:t>
            </a:r>
            <a:endParaRPr lang="en-GB" sz="1400" dirty="0"/>
          </a:p>
        </p:txBody>
      </p:sp>
    </p:spTree>
    <p:extLst>
      <p:ext uri="{BB962C8B-B14F-4D97-AF65-F5344CB8AC3E}">
        <p14:creationId xmlns:p14="http://schemas.microsoft.com/office/powerpoint/2010/main" val="29487689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Value Stream Mapping - Exercise</a:t>
            </a:r>
          </a:p>
        </p:txBody>
      </p:sp>
      <p:sp>
        <p:nvSpPr>
          <p:cNvPr id="7" name="Rectangle 6">
            <a:extLst>
              <a:ext uri="{FF2B5EF4-FFF2-40B4-BE49-F238E27FC236}">
                <a16:creationId xmlns:a16="http://schemas.microsoft.com/office/drawing/2014/main" id="{B93AF3A0-B2E5-4281-BF79-96483A903BCC}"/>
              </a:ext>
            </a:extLst>
          </p:cNvPr>
          <p:cNvSpPr/>
          <p:nvPr/>
        </p:nvSpPr>
        <p:spPr>
          <a:xfrm>
            <a:off x="778933" y="2387600"/>
            <a:ext cx="10786534" cy="27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 Time</a:t>
            </a:r>
            <a:endParaRPr lang="en-GB" dirty="0"/>
          </a:p>
        </p:txBody>
      </p:sp>
      <p:sp>
        <p:nvSpPr>
          <p:cNvPr id="9" name="Rectangle 8">
            <a:extLst>
              <a:ext uri="{FF2B5EF4-FFF2-40B4-BE49-F238E27FC236}">
                <a16:creationId xmlns:a16="http://schemas.microsoft.com/office/drawing/2014/main" id="{5D3228AF-8DD6-4198-A776-B5FD0EC29E79}"/>
              </a:ext>
            </a:extLst>
          </p:cNvPr>
          <p:cNvSpPr/>
          <p:nvPr/>
        </p:nvSpPr>
        <p:spPr>
          <a:xfrm>
            <a:off x="2675468" y="2810938"/>
            <a:ext cx="8889999"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Cycle Time – Development and Delivery cycle</a:t>
            </a:r>
            <a:endParaRPr lang="en-GB" dirty="0"/>
          </a:p>
        </p:txBody>
      </p:sp>
      <p:sp>
        <p:nvSpPr>
          <p:cNvPr id="11" name="Rectangle 10">
            <a:extLst>
              <a:ext uri="{FF2B5EF4-FFF2-40B4-BE49-F238E27FC236}">
                <a16:creationId xmlns:a16="http://schemas.microsoft.com/office/drawing/2014/main" id="{48FFEF06-1D4A-4064-BD9F-E823AFF3D24A}"/>
              </a:ext>
            </a:extLst>
          </p:cNvPr>
          <p:cNvSpPr/>
          <p:nvPr/>
        </p:nvSpPr>
        <p:spPr>
          <a:xfrm>
            <a:off x="778934" y="2810938"/>
            <a:ext cx="1896534"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8" name="Arrow: Down 7">
            <a:extLst>
              <a:ext uri="{FF2B5EF4-FFF2-40B4-BE49-F238E27FC236}">
                <a16:creationId xmlns:a16="http://schemas.microsoft.com/office/drawing/2014/main" id="{36FC318F-1FDC-4733-AF3D-F862F51C9819}"/>
              </a:ext>
            </a:extLst>
          </p:cNvPr>
          <p:cNvSpPr/>
          <p:nvPr/>
        </p:nvSpPr>
        <p:spPr>
          <a:xfrm>
            <a:off x="711199" y="1843092"/>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Down 12">
            <a:extLst>
              <a:ext uri="{FF2B5EF4-FFF2-40B4-BE49-F238E27FC236}">
                <a16:creationId xmlns:a16="http://schemas.microsoft.com/office/drawing/2014/main" id="{C21C1790-D83E-49C8-96E5-4AC3F430B9FB}"/>
              </a:ext>
            </a:extLst>
          </p:cNvPr>
          <p:cNvSpPr/>
          <p:nvPr/>
        </p:nvSpPr>
        <p:spPr>
          <a:xfrm>
            <a:off x="11497733" y="1737535"/>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2DE0342A-0F08-4DEB-AFCC-FAF14013D00C}"/>
              </a:ext>
            </a:extLst>
          </p:cNvPr>
          <p:cNvSpPr/>
          <p:nvPr/>
        </p:nvSpPr>
        <p:spPr>
          <a:xfrm>
            <a:off x="236347" y="1552188"/>
            <a:ext cx="1085169" cy="276999"/>
          </a:xfrm>
          <a:prstGeom prst="rect">
            <a:avLst/>
          </a:prstGeom>
        </p:spPr>
        <p:txBody>
          <a:bodyPr wrap="none">
            <a:spAutoFit/>
          </a:bodyPr>
          <a:lstStyle/>
          <a:p>
            <a:r>
              <a:rPr lang="en-GB" sz="1200" dirty="0"/>
              <a:t>Work received</a:t>
            </a:r>
          </a:p>
        </p:txBody>
      </p:sp>
      <p:sp>
        <p:nvSpPr>
          <p:cNvPr id="15" name="Rectangle 14">
            <a:extLst>
              <a:ext uri="{FF2B5EF4-FFF2-40B4-BE49-F238E27FC236}">
                <a16:creationId xmlns:a16="http://schemas.microsoft.com/office/drawing/2014/main" id="{3B09CC68-5C2F-4FE3-A8FC-DB277FF84909}"/>
              </a:ext>
            </a:extLst>
          </p:cNvPr>
          <p:cNvSpPr/>
          <p:nvPr/>
        </p:nvSpPr>
        <p:spPr>
          <a:xfrm>
            <a:off x="10869281" y="1404170"/>
            <a:ext cx="1392369" cy="276999"/>
          </a:xfrm>
          <a:prstGeom prst="rect">
            <a:avLst/>
          </a:prstGeom>
        </p:spPr>
        <p:txBody>
          <a:bodyPr wrap="none">
            <a:spAutoFit/>
          </a:bodyPr>
          <a:lstStyle/>
          <a:p>
            <a:r>
              <a:rPr lang="en-GB" sz="1200" dirty="0"/>
              <a:t>Work in production</a:t>
            </a:r>
          </a:p>
        </p:txBody>
      </p:sp>
      <p:sp>
        <p:nvSpPr>
          <p:cNvPr id="10" name="Rectangle 9">
            <a:extLst>
              <a:ext uri="{FF2B5EF4-FFF2-40B4-BE49-F238E27FC236}">
                <a16:creationId xmlns:a16="http://schemas.microsoft.com/office/drawing/2014/main" id="{2C067876-4F42-415C-8028-BC481EE3AC45}"/>
              </a:ext>
            </a:extLst>
          </p:cNvPr>
          <p:cNvSpPr/>
          <p:nvPr/>
        </p:nvSpPr>
        <p:spPr>
          <a:xfrm>
            <a:off x="2675469" y="3429000"/>
            <a:ext cx="129540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Development</a:t>
            </a:r>
            <a:endParaRPr lang="en-GB" dirty="0"/>
          </a:p>
        </p:txBody>
      </p:sp>
      <p:sp>
        <p:nvSpPr>
          <p:cNvPr id="14" name="Rectangle 13">
            <a:extLst>
              <a:ext uri="{FF2B5EF4-FFF2-40B4-BE49-F238E27FC236}">
                <a16:creationId xmlns:a16="http://schemas.microsoft.com/office/drawing/2014/main" id="{3A858840-04D8-44F1-A09B-88992F45CAC8}"/>
              </a:ext>
            </a:extLst>
          </p:cNvPr>
          <p:cNvSpPr/>
          <p:nvPr/>
        </p:nvSpPr>
        <p:spPr>
          <a:xfrm>
            <a:off x="778933" y="3429000"/>
            <a:ext cx="1896535"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16" name="Rectangle 15">
            <a:extLst>
              <a:ext uri="{FF2B5EF4-FFF2-40B4-BE49-F238E27FC236}">
                <a16:creationId xmlns:a16="http://schemas.microsoft.com/office/drawing/2014/main" id="{EC567357-C301-4AA8-9B07-A4AA1090B4F6}"/>
              </a:ext>
            </a:extLst>
          </p:cNvPr>
          <p:cNvSpPr/>
          <p:nvPr/>
        </p:nvSpPr>
        <p:spPr>
          <a:xfrm>
            <a:off x="4842934" y="3429000"/>
            <a:ext cx="58420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2AD6B69A-470A-44C6-A8BA-6E94C86ECAA7}"/>
              </a:ext>
            </a:extLst>
          </p:cNvPr>
          <p:cNvSpPr/>
          <p:nvPr/>
        </p:nvSpPr>
        <p:spPr>
          <a:xfrm>
            <a:off x="5427134" y="3429000"/>
            <a:ext cx="191092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Testing</a:t>
            </a:r>
            <a:endParaRPr lang="en-GB" dirty="0"/>
          </a:p>
        </p:txBody>
      </p:sp>
      <p:sp>
        <p:nvSpPr>
          <p:cNvPr id="18" name="Rectangle 17">
            <a:extLst>
              <a:ext uri="{FF2B5EF4-FFF2-40B4-BE49-F238E27FC236}">
                <a16:creationId xmlns:a16="http://schemas.microsoft.com/office/drawing/2014/main" id="{88677626-55BB-415E-BBD6-654E8DACEFD8}"/>
              </a:ext>
            </a:extLst>
          </p:cNvPr>
          <p:cNvSpPr/>
          <p:nvPr/>
        </p:nvSpPr>
        <p:spPr>
          <a:xfrm>
            <a:off x="7338060" y="3429000"/>
            <a:ext cx="51054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38FCAAB8-7B21-4B62-B47E-61C7E2F0ED9E}"/>
              </a:ext>
            </a:extLst>
          </p:cNvPr>
          <p:cNvSpPr/>
          <p:nvPr/>
        </p:nvSpPr>
        <p:spPr>
          <a:xfrm>
            <a:off x="7848600" y="3429000"/>
            <a:ext cx="79586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dirty="0"/>
              <a:t>Performance Testing</a:t>
            </a:r>
            <a:endParaRPr lang="en-GB" sz="1600" dirty="0"/>
          </a:p>
        </p:txBody>
      </p:sp>
      <p:sp>
        <p:nvSpPr>
          <p:cNvPr id="22" name="Rectangle 21">
            <a:extLst>
              <a:ext uri="{FF2B5EF4-FFF2-40B4-BE49-F238E27FC236}">
                <a16:creationId xmlns:a16="http://schemas.microsoft.com/office/drawing/2014/main" id="{04CA27F1-CEDC-4AB4-9CDB-477A704A1341}"/>
              </a:ext>
            </a:extLst>
          </p:cNvPr>
          <p:cNvSpPr/>
          <p:nvPr/>
        </p:nvSpPr>
        <p:spPr>
          <a:xfrm>
            <a:off x="9516532" y="3429000"/>
            <a:ext cx="2048935"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Deploy to Production</a:t>
            </a:r>
            <a:endParaRPr lang="en-GB" sz="1050" dirty="0"/>
          </a:p>
        </p:txBody>
      </p:sp>
      <p:sp>
        <p:nvSpPr>
          <p:cNvPr id="23" name="Rectangle 22">
            <a:extLst>
              <a:ext uri="{FF2B5EF4-FFF2-40B4-BE49-F238E27FC236}">
                <a16:creationId xmlns:a16="http://schemas.microsoft.com/office/drawing/2014/main" id="{87EE9467-69B2-4EB8-B690-4D426BED5EB1}"/>
              </a:ext>
            </a:extLst>
          </p:cNvPr>
          <p:cNvSpPr/>
          <p:nvPr/>
        </p:nvSpPr>
        <p:spPr>
          <a:xfrm>
            <a:off x="8644466" y="3429000"/>
            <a:ext cx="872066"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4" name="Callout: Line with Accent Bar 3">
            <a:extLst>
              <a:ext uri="{FF2B5EF4-FFF2-40B4-BE49-F238E27FC236}">
                <a16:creationId xmlns:a16="http://schemas.microsoft.com/office/drawing/2014/main" id="{0383F24E-31B5-46F2-8F9B-0897CA92C27C}"/>
              </a:ext>
            </a:extLst>
          </p:cNvPr>
          <p:cNvSpPr/>
          <p:nvPr/>
        </p:nvSpPr>
        <p:spPr>
          <a:xfrm>
            <a:off x="5843694" y="4671060"/>
            <a:ext cx="3254586" cy="1554480"/>
          </a:xfrm>
          <a:prstGeom prst="accentCallout1">
            <a:avLst>
              <a:gd name="adj1" fmla="val 18750"/>
              <a:gd name="adj2" fmla="val -8333"/>
              <a:gd name="adj3" fmla="val -50108"/>
              <a:gd name="adj4" fmla="val 13658"/>
            </a:avLst>
          </a:prstGeom>
          <a:ln>
            <a:solidFill>
              <a:schemeClr val="accent1"/>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GB"/>
          </a:p>
        </p:txBody>
      </p:sp>
      <p:sp>
        <p:nvSpPr>
          <p:cNvPr id="20" name="Rectangle 19">
            <a:extLst>
              <a:ext uri="{FF2B5EF4-FFF2-40B4-BE49-F238E27FC236}">
                <a16:creationId xmlns:a16="http://schemas.microsoft.com/office/drawing/2014/main" id="{137BCED5-6401-46E9-AAF6-BA980FC190D4}"/>
              </a:ext>
            </a:extLst>
          </p:cNvPr>
          <p:cNvSpPr/>
          <p:nvPr/>
        </p:nvSpPr>
        <p:spPr>
          <a:xfrm>
            <a:off x="5721350" y="5026660"/>
            <a:ext cx="2350348" cy="10668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Manual Testing</a:t>
            </a:r>
            <a:endParaRPr lang="en-GB" dirty="0"/>
          </a:p>
        </p:txBody>
      </p:sp>
      <p:sp>
        <p:nvSpPr>
          <p:cNvPr id="24" name="Rectangle 23">
            <a:extLst>
              <a:ext uri="{FF2B5EF4-FFF2-40B4-BE49-F238E27FC236}">
                <a16:creationId xmlns:a16="http://schemas.microsoft.com/office/drawing/2014/main" id="{15A67AE9-64C3-4C4C-AD03-7BBB085F6BA6}"/>
              </a:ext>
            </a:extLst>
          </p:cNvPr>
          <p:cNvSpPr/>
          <p:nvPr/>
        </p:nvSpPr>
        <p:spPr>
          <a:xfrm>
            <a:off x="8071699" y="5026660"/>
            <a:ext cx="851322" cy="10668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Automated Tests</a:t>
            </a:r>
            <a:endParaRPr lang="en-GB" sz="1600" dirty="0"/>
          </a:p>
        </p:txBody>
      </p:sp>
      <p:sp>
        <p:nvSpPr>
          <p:cNvPr id="27" name="Rectangle 26">
            <a:extLst>
              <a:ext uri="{FF2B5EF4-FFF2-40B4-BE49-F238E27FC236}">
                <a16:creationId xmlns:a16="http://schemas.microsoft.com/office/drawing/2014/main" id="{1BD33F1D-C121-41F8-8D9F-DCB0C117BAA1}"/>
              </a:ext>
            </a:extLst>
          </p:cNvPr>
          <p:cNvSpPr/>
          <p:nvPr/>
        </p:nvSpPr>
        <p:spPr>
          <a:xfrm>
            <a:off x="8923020" y="5026660"/>
            <a:ext cx="851321" cy="10668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a:t>Test re-validation</a:t>
            </a:r>
            <a:endParaRPr lang="en-GB" dirty="0"/>
          </a:p>
        </p:txBody>
      </p:sp>
      <p:sp>
        <p:nvSpPr>
          <p:cNvPr id="25" name="Rectangle 24">
            <a:extLst>
              <a:ext uri="{FF2B5EF4-FFF2-40B4-BE49-F238E27FC236}">
                <a16:creationId xmlns:a16="http://schemas.microsoft.com/office/drawing/2014/main" id="{8A5280AB-F4CF-46EB-978E-BE5937FFA7C7}"/>
              </a:ext>
            </a:extLst>
          </p:cNvPr>
          <p:cNvSpPr/>
          <p:nvPr/>
        </p:nvSpPr>
        <p:spPr>
          <a:xfrm>
            <a:off x="3970868"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33912FDF-573A-4A06-9AC1-C257BFCFDE49}"/>
              </a:ext>
            </a:extLst>
          </p:cNvPr>
          <p:cNvSpPr/>
          <p:nvPr/>
        </p:nvSpPr>
        <p:spPr>
          <a:xfrm>
            <a:off x="4274820"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9" name="Rectangle 28">
            <a:extLst>
              <a:ext uri="{FF2B5EF4-FFF2-40B4-BE49-F238E27FC236}">
                <a16:creationId xmlns:a16="http://schemas.microsoft.com/office/drawing/2014/main" id="{6B7278EE-7F72-4B5F-B8CC-792431964D92}"/>
              </a:ext>
            </a:extLst>
          </p:cNvPr>
          <p:cNvSpPr/>
          <p:nvPr/>
        </p:nvSpPr>
        <p:spPr>
          <a:xfrm>
            <a:off x="4586394" y="3429000"/>
            <a:ext cx="25654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4830795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Value Stream Mapping - Exercise</a:t>
            </a:r>
          </a:p>
        </p:txBody>
      </p:sp>
      <p:sp>
        <p:nvSpPr>
          <p:cNvPr id="7" name="Rectangle 6">
            <a:extLst>
              <a:ext uri="{FF2B5EF4-FFF2-40B4-BE49-F238E27FC236}">
                <a16:creationId xmlns:a16="http://schemas.microsoft.com/office/drawing/2014/main" id="{B93AF3A0-B2E5-4281-BF79-96483A903BCC}"/>
              </a:ext>
            </a:extLst>
          </p:cNvPr>
          <p:cNvSpPr/>
          <p:nvPr/>
        </p:nvSpPr>
        <p:spPr>
          <a:xfrm>
            <a:off x="778933" y="2387600"/>
            <a:ext cx="10786534" cy="27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 Time</a:t>
            </a:r>
            <a:endParaRPr lang="en-GB" dirty="0"/>
          </a:p>
        </p:txBody>
      </p:sp>
      <p:sp>
        <p:nvSpPr>
          <p:cNvPr id="9" name="Rectangle 8">
            <a:extLst>
              <a:ext uri="{FF2B5EF4-FFF2-40B4-BE49-F238E27FC236}">
                <a16:creationId xmlns:a16="http://schemas.microsoft.com/office/drawing/2014/main" id="{5D3228AF-8DD6-4198-A776-B5FD0EC29E79}"/>
              </a:ext>
            </a:extLst>
          </p:cNvPr>
          <p:cNvSpPr/>
          <p:nvPr/>
        </p:nvSpPr>
        <p:spPr>
          <a:xfrm>
            <a:off x="2675468" y="2810938"/>
            <a:ext cx="8889999"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Cycle Time – Development and Delivery cycle</a:t>
            </a:r>
            <a:endParaRPr lang="en-GB" dirty="0"/>
          </a:p>
        </p:txBody>
      </p:sp>
      <p:sp>
        <p:nvSpPr>
          <p:cNvPr id="11" name="Rectangle 10">
            <a:extLst>
              <a:ext uri="{FF2B5EF4-FFF2-40B4-BE49-F238E27FC236}">
                <a16:creationId xmlns:a16="http://schemas.microsoft.com/office/drawing/2014/main" id="{48FFEF06-1D4A-4064-BD9F-E823AFF3D24A}"/>
              </a:ext>
            </a:extLst>
          </p:cNvPr>
          <p:cNvSpPr/>
          <p:nvPr/>
        </p:nvSpPr>
        <p:spPr>
          <a:xfrm>
            <a:off x="778934" y="2810938"/>
            <a:ext cx="1896534"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8" name="Arrow: Down 7">
            <a:extLst>
              <a:ext uri="{FF2B5EF4-FFF2-40B4-BE49-F238E27FC236}">
                <a16:creationId xmlns:a16="http://schemas.microsoft.com/office/drawing/2014/main" id="{36FC318F-1FDC-4733-AF3D-F862F51C9819}"/>
              </a:ext>
            </a:extLst>
          </p:cNvPr>
          <p:cNvSpPr/>
          <p:nvPr/>
        </p:nvSpPr>
        <p:spPr>
          <a:xfrm>
            <a:off x="711199" y="1843092"/>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Down 12">
            <a:extLst>
              <a:ext uri="{FF2B5EF4-FFF2-40B4-BE49-F238E27FC236}">
                <a16:creationId xmlns:a16="http://schemas.microsoft.com/office/drawing/2014/main" id="{C21C1790-D83E-49C8-96E5-4AC3F430B9FB}"/>
              </a:ext>
            </a:extLst>
          </p:cNvPr>
          <p:cNvSpPr/>
          <p:nvPr/>
        </p:nvSpPr>
        <p:spPr>
          <a:xfrm>
            <a:off x="11497733" y="1737535"/>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2DE0342A-0F08-4DEB-AFCC-FAF14013D00C}"/>
              </a:ext>
            </a:extLst>
          </p:cNvPr>
          <p:cNvSpPr/>
          <p:nvPr/>
        </p:nvSpPr>
        <p:spPr>
          <a:xfrm>
            <a:off x="236347" y="1552188"/>
            <a:ext cx="1085169" cy="276999"/>
          </a:xfrm>
          <a:prstGeom prst="rect">
            <a:avLst/>
          </a:prstGeom>
        </p:spPr>
        <p:txBody>
          <a:bodyPr wrap="none">
            <a:spAutoFit/>
          </a:bodyPr>
          <a:lstStyle/>
          <a:p>
            <a:r>
              <a:rPr lang="en-GB" sz="1200" dirty="0"/>
              <a:t>Work received</a:t>
            </a:r>
          </a:p>
        </p:txBody>
      </p:sp>
      <p:sp>
        <p:nvSpPr>
          <p:cNvPr id="15" name="Rectangle 14">
            <a:extLst>
              <a:ext uri="{FF2B5EF4-FFF2-40B4-BE49-F238E27FC236}">
                <a16:creationId xmlns:a16="http://schemas.microsoft.com/office/drawing/2014/main" id="{3B09CC68-5C2F-4FE3-A8FC-DB277FF84909}"/>
              </a:ext>
            </a:extLst>
          </p:cNvPr>
          <p:cNvSpPr/>
          <p:nvPr/>
        </p:nvSpPr>
        <p:spPr>
          <a:xfrm>
            <a:off x="10869281" y="1404170"/>
            <a:ext cx="1392369" cy="276999"/>
          </a:xfrm>
          <a:prstGeom prst="rect">
            <a:avLst/>
          </a:prstGeom>
        </p:spPr>
        <p:txBody>
          <a:bodyPr wrap="none">
            <a:spAutoFit/>
          </a:bodyPr>
          <a:lstStyle/>
          <a:p>
            <a:r>
              <a:rPr lang="en-GB" sz="1200" dirty="0"/>
              <a:t>Work in production</a:t>
            </a:r>
          </a:p>
        </p:txBody>
      </p:sp>
      <p:sp>
        <p:nvSpPr>
          <p:cNvPr id="10" name="Rectangle 9">
            <a:extLst>
              <a:ext uri="{FF2B5EF4-FFF2-40B4-BE49-F238E27FC236}">
                <a16:creationId xmlns:a16="http://schemas.microsoft.com/office/drawing/2014/main" id="{2C067876-4F42-415C-8028-BC481EE3AC45}"/>
              </a:ext>
            </a:extLst>
          </p:cNvPr>
          <p:cNvSpPr/>
          <p:nvPr/>
        </p:nvSpPr>
        <p:spPr>
          <a:xfrm>
            <a:off x="2675469" y="3429000"/>
            <a:ext cx="129540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Development</a:t>
            </a:r>
            <a:endParaRPr lang="en-GB" dirty="0"/>
          </a:p>
        </p:txBody>
      </p:sp>
      <p:sp>
        <p:nvSpPr>
          <p:cNvPr id="14" name="Rectangle 13">
            <a:extLst>
              <a:ext uri="{FF2B5EF4-FFF2-40B4-BE49-F238E27FC236}">
                <a16:creationId xmlns:a16="http://schemas.microsoft.com/office/drawing/2014/main" id="{3A858840-04D8-44F1-A09B-88992F45CAC8}"/>
              </a:ext>
            </a:extLst>
          </p:cNvPr>
          <p:cNvSpPr/>
          <p:nvPr/>
        </p:nvSpPr>
        <p:spPr>
          <a:xfrm>
            <a:off x="778933" y="3429000"/>
            <a:ext cx="1896535"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16" name="Rectangle 15">
            <a:extLst>
              <a:ext uri="{FF2B5EF4-FFF2-40B4-BE49-F238E27FC236}">
                <a16:creationId xmlns:a16="http://schemas.microsoft.com/office/drawing/2014/main" id="{EC567357-C301-4AA8-9B07-A4AA1090B4F6}"/>
              </a:ext>
            </a:extLst>
          </p:cNvPr>
          <p:cNvSpPr/>
          <p:nvPr/>
        </p:nvSpPr>
        <p:spPr>
          <a:xfrm>
            <a:off x="4842934" y="3429000"/>
            <a:ext cx="58420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2AD6B69A-470A-44C6-A8BA-6E94C86ECAA7}"/>
              </a:ext>
            </a:extLst>
          </p:cNvPr>
          <p:cNvSpPr/>
          <p:nvPr/>
        </p:nvSpPr>
        <p:spPr>
          <a:xfrm>
            <a:off x="5427134" y="3429000"/>
            <a:ext cx="111506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M. Testing</a:t>
            </a:r>
            <a:endParaRPr lang="en-GB" dirty="0"/>
          </a:p>
        </p:txBody>
      </p:sp>
      <p:sp>
        <p:nvSpPr>
          <p:cNvPr id="18" name="Rectangle 17">
            <a:extLst>
              <a:ext uri="{FF2B5EF4-FFF2-40B4-BE49-F238E27FC236}">
                <a16:creationId xmlns:a16="http://schemas.microsoft.com/office/drawing/2014/main" id="{88677626-55BB-415E-BBD6-654E8DACEFD8}"/>
              </a:ext>
            </a:extLst>
          </p:cNvPr>
          <p:cNvSpPr/>
          <p:nvPr/>
        </p:nvSpPr>
        <p:spPr>
          <a:xfrm>
            <a:off x="7338060" y="3429000"/>
            <a:ext cx="51054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19" name="Rectangle 18">
            <a:extLst>
              <a:ext uri="{FF2B5EF4-FFF2-40B4-BE49-F238E27FC236}">
                <a16:creationId xmlns:a16="http://schemas.microsoft.com/office/drawing/2014/main" id="{38FCAAB8-7B21-4B62-B47E-61C7E2F0ED9E}"/>
              </a:ext>
            </a:extLst>
          </p:cNvPr>
          <p:cNvSpPr/>
          <p:nvPr/>
        </p:nvSpPr>
        <p:spPr>
          <a:xfrm>
            <a:off x="7848600" y="3429000"/>
            <a:ext cx="79586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dirty="0"/>
              <a:t>Performance Testing</a:t>
            </a:r>
            <a:endParaRPr lang="en-GB" sz="1600" dirty="0"/>
          </a:p>
        </p:txBody>
      </p:sp>
      <p:sp>
        <p:nvSpPr>
          <p:cNvPr id="22" name="Rectangle 21">
            <a:extLst>
              <a:ext uri="{FF2B5EF4-FFF2-40B4-BE49-F238E27FC236}">
                <a16:creationId xmlns:a16="http://schemas.microsoft.com/office/drawing/2014/main" id="{04CA27F1-CEDC-4AB4-9CDB-477A704A1341}"/>
              </a:ext>
            </a:extLst>
          </p:cNvPr>
          <p:cNvSpPr/>
          <p:nvPr/>
        </p:nvSpPr>
        <p:spPr>
          <a:xfrm>
            <a:off x="9516532" y="3429000"/>
            <a:ext cx="2048935"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Deploy to Production</a:t>
            </a:r>
            <a:endParaRPr lang="en-GB" sz="1050" dirty="0"/>
          </a:p>
        </p:txBody>
      </p:sp>
      <p:sp>
        <p:nvSpPr>
          <p:cNvPr id="23" name="Rectangle 22">
            <a:extLst>
              <a:ext uri="{FF2B5EF4-FFF2-40B4-BE49-F238E27FC236}">
                <a16:creationId xmlns:a16="http://schemas.microsoft.com/office/drawing/2014/main" id="{87EE9467-69B2-4EB8-B690-4D426BED5EB1}"/>
              </a:ext>
            </a:extLst>
          </p:cNvPr>
          <p:cNvSpPr/>
          <p:nvPr/>
        </p:nvSpPr>
        <p:spPr>
          <a:xfrm>
            <a:off x="8644466" y="3429000"/>
            <a:ext cx="872066"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dirty="0"/>
          </a:p>
        </p:txBody>
      </p:sp>
      <p:sp>
        <p:nvSpPr>
          <p:cNvPr id="4" name="Callout: Line with Accent Bar 3">
            <a:extLst>
              <a:ext uri="{FF2B5EF4-FFF2-40B4-BE49-F238E27FC236}">
                <a16:creationId xmlns:a16="http://schemas.microsoft.com/office/drawing/2014/main" id="{0383F24E-31B5-46F2-8F9B-0897CA92C27C}"/>
              </a:ext>
            </a:extLst>
          </p:cNvPr>
          <p:cNvSpPr/>
          <p:nvPr/>
        </p:nvSpPr>
        <p:spPr>
          <a:xfrm flipH="1">
            <a:off x="4926753" y="4642723"/>
            <a:ext cx="5843694" cy="1554480"/>
          </a:xfrm>
          <a:prstGeom prst="accentCallout1">
            <a:avLst>
              <a:gd name="adj1" fmla="val 18750"/>
              <a:gd name="adj2" fmla="val -8333"/>
              <a:gd name="adj3" fmla="val -49563"/>
              <a:gd name="adj4" fmla="val 6269"/>
            </a:avLst>
          </a:prstGeom>
          <a:ln>
            <a:solidFill>
              <a:schemeClr val="accent1"/>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GB"/>
          </a:p>
        </p:txBody>
      </p:sp>
      <p:sp>
        <p:nvSpPr>
          <p:cNvPr id="20" name="Rectangle 19">
            <a:extLst>
              <a:ext uri="{FF2B5EF4-FFF2-40B4-BE49-F238E27FC236}">
                <a16:creationId xmlns:a16="http://schemas.microsoft.com/office/drawing/2014/main" id="{137BCED5-6401-46E9-AAF6-BA980FC190D4}"/>
              </a:ext>
            </a:extLst>
          </p:cNvPr>
          <p:cNvSpPr/>
          <p:nvPr/>
        </p:nvSpPr>
        <p:spPr>
          <a:xfrm>
            <a:off x="7848600" y="5026660"/>
            <a:ext cx="1424517" cy="10668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a:t>Approval Process</a:t>
            </a:r>
            <a:endParaRPr lang="en-GB" dirty="0"/>
          </a:p>
        </p:txBody>
      </p:sp>
      <p:sp>
        <p:nvSpPr>
          <p:cNvPr id="24" name="Rectangle 23">
            <a:extLst>
              <a:ext uri="{FF2B5EF4-FFF2-40B4-BE49-F238E27FC236}">
                <a16:creationId xmlns:a16="http://schemas.microsoft.com/office/drawing/2014/main" id="{15A67AE9-64C3-4C4C-AD03-7BBB085F6BA6}"/>
              </a:ext>
            </a:extLst>
          </p:cNvPr>
          <p:cNvSpPr/>
          <p:nvPr/>
        </p:nvSpPr>
        <p:spPr>
          <a:xfrm>
            <a:off x="9273117" y="5026660"/>
            <a:ext cx="702733" cy="10668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Back Up</a:t>
            </a:r>
            <a:endParaRPr lang="en-GB" sz="1600" dirty="0"/>
          </a:p>
        </p:txBody>
      </p:sp>
      <p:sp>
        <p:nvSpPr>
          <p:cNvPr id="27" name="Rectangle 26">
            <a:extLst>
              <a:ext uri="{FF2B5EF4-FFF2-40B4-BE49-F238E27FC236}">
                <a16:creationId xmlns:a16="http://schemas.microsoft.com/office/drawing/2014/main" id="{1BD33F1D-C121-41F8-8D9F-DCB0C117BAA1}"/>
              </a:ext>
            </a:extLst>
          </p:cNvPr>
          <p:cNvSpPr/>
          <p:nvPr/>
        </p:nvSpPr>
        <p:spPr>
          <a:xfrm>
            <a:off x="9975850" y="5026660"/>
            <a:ext cx="1016000" cy="10668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Deployment</a:t>
            </a:r>
            <a:endParaRPr lang="en-GB" dirty="0"/>
          </a:p>
        </p:txBody>
      </p:sp>
      <p:sp>
        <p:nvSpPr>
          <p:cNvPr id="25" name="Rectangle 24">
            <a:extLst>
              <a:ext uri="{FF2B5EF4-FFF2-40B4-BE49-F238E27FC236}">
                <a16:creationId xmlns:a16="http://schemas.microsoft.com/office/drawing/2014/main" id="{8A5280AB-F4CF-46EB-978E-BE5937FFA7C7}"/>
              </a:ext>
            </a:extLst>
          </p:cNvPr>
          <p:cNvSpPr/>
          <p:nvPr/>
        </p:nvSpPr>
        <p:spPr>
          <a:xfrm>
            <a:off x="3970868"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33912FDF-573A-4A06-9AC1-C257BFCFDE49}"/>
              </a:ext>
            </a:extLst>
          </p:cNvPr>
          <p:cNvSpPr/>
          <p:nvPr/>
        </p:nvSpPr>
        <p:spPr>
          <a:xfrm>
            <a:off x="4274820"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9" name="Rectangle 28">
            <a:extLst>
              <a:ext uri="{FF2B5EF4-FFF2-40B4-BE49-F238E27FC236}">
                <a16:creationId xmlns:a16="http://schemas.microsoft.com/office/drawing/2014/main" id="{6B7278EE-7F72-4B5F-B8CC-792431964D92}"/>
              </a:ext>
            </a:extLst>
          </p:cNvPr>
          <p:cNvSpPr/>
          <p:nvPr/>
        </p:nvSpPr>
        <p:spPr>
          <a:xfrm>
            <a:off x="4586394" y="3429000"/>
            <a:ext cx="25654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8" name="Rectangle 27">
            <a:extLst>
              <a:ext uri="{FF2B5EF4-FFF2-40B4-BE49-F238E27FC236}">
                <a16:creationId xmlns:a16="http://schemas.microsoft.com/office/drawing/2014/main" id="{47B27FB2-8DF5-4218-8279-C88280768E6D}"/>
              </a:ext>
            </a:extLst>
          </p:cNvPr>
          <p:cNvSpPr/>
          <p:nvPr/>
        </p:nvSpPr>
        <p:spPr>
          <a:xfrm>
            <a:off x="6545581" y="3429000"/>
            <a:ext cx="507153"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AT</a:t>
            </a:r>
            <a:endParaRPr lang="en-GB" dirty="0"/>
          </a:p>
        </p:txBody>
      </p:sp>
      <p:sp>
        <p:nvSpPr>
          <p:cNvPr id="30" name="Rectangle 29">
            <a:extLst>
              <a:ext uri="{FF2B5EF4-FFF2-40B4-BE49-F238E27FC236}">
                <a16:creationId xmlns:a16="http://schemas.microsoft.com/office/drawing/2014/main" id="{2D36D182-4E5D-4A85-9149-E02B346A0171}"/>
              </a:ext>
            </a:extLst>
          </p:cNvPr>
          <p:cNvSpPr/>
          <p:nvPr/>
        </p:nvSpPr>
        <p:spPr>
          <a:xfrm>
            <a:off x="7052735" y="3429000"/>
            <a:ext cx="285326"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0129703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10571607" cy="1117599"/>
          </a:xfrm>
        </p:spPr>
        <p:txBody>
          <a:bodyPr>
            <a:normAutofit/>
          </a:bodyPr>
          <a:lstStyle/>
          <a:p>
            <a:r>
              <a:rPr lang="en-GB" sz="3200" dirty="0"/>
              <a:t>Value Stream Mapping - </a:t>
            </a:r>
            <a:r>
              <a:rPr lang="en-GB" sz="3200" b="1" dirty="0"/>
              <a:t>Idle Time</a:t>
            </a:r>
            <a:r>
              <a:rPr lang="en-GB" sz="3200" dirty="0"/>
              <a:t> – Cause and actions</a:t>
            </a:r>
          </a:p>
        </p:txBody>
      </p:sp>
      <p:sp>
        <p:nvSpPr>
          <p:cNvPr id="7" name="Rectangle 6">
            <a:extLst>
              <a:ext uri="{FF2B5EF4-FFF2-40B4-BE49-F238E27FC236}">
                <a16:creationId xmlns:a16="http://schemas.microsoft.com/office/drawing/2014/main" id="{B93AF3A0-B2E5-4281-BF79-96483A903BCC}"/>
              </a:ext>
            </a:extLst>
          </p:cNvPr>
          <p:cNvSpPr/>
          <p:nvPr/>
        </p:nvSpPr>
        <p:spPr>
          <a:xfrm>
            <a:off x="778933" y="2387600"/>
            <a:ext cx="10786534" cy="27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 Time</a:t>
            </a:r>
            <a:endParaRPr lang="en-GB" dirty="0"/>
          </a:p>
        </p:txBody>
      </p:sp>
      <p:sp>
        <p:nvSpPr>
          <p:cNvPr id="9" name="Rectangle 8">
            <a:extLst>
              <a:ext uri="{FF2B5EF4-FFF2-40B4-BE49-F238E27FC236}">
                <a16:creationId xmlns:a16="http://schemas.microsoft.com/office/drawing/2014/main" id="{5D3228AF-8DD6-4198-A776-B5FD0EC29E79}"/>
              </a:ext>
            </a:extLst>
          </p:cNvPr>
          <p:cNvSpPr/>
          <p:nvPr/>
        </p:nvSpPr>
        <p:spPr>
          <a:xfrm>
            <a:off x="2675468" y="2810938"/>
            <a:ext cx="8889999"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Cycle Time – Development and Delivery cycle</a:t>
            </a:r>
            <a:endParaRPr lang="en-GB" dirty="0"/>
          </a:p>
        </p:txBody>
      </p:sp>
      <p:sp>
        <p:nvSpPr>
          <p:cNvPr id="11" name="Rectangle 10">
            <a:extLst>
              <a:ext uri="{FF2B5EF4-FFF2-40B4-BE49-F238E27FC236}">
                <a16:creationId xmlns:a16="http://schemas.microsoft.com/office/drawing/2014/main" id="{48FFEF06-1D4A-4064-BD9F-E823AFF3D24A}"/>
              </a:ext>
            </a:extLst>
          </p:cNvPr>
          <p:cNvSpPr/>
          <p:nvPr/>
        </p:nvSpPr>
        <p:spPr>
          <a:xfrm>
            <a:off x="778934" y="2810938"/>
            <a:ext cx="1896534"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8" name="Arrow: Down 7">
            <a:extLst>
              <a:ext uri="{FF2B5EF4-FFF2-40B4-BE49-F238E27FC236}">
                <a16:creationId xmlns:a16="http://schemas.microsoft.com/office/drawing/2014/main" id="{36FC318F-1FDC-4733-AF3D-F862F51C9819}"/>
              </a:ext>
            </a:extLst>
          </p:cNvPr>
          <p:cNvSpPr/>
          <p:nvPr/>
        </p:nvSpPr>
        <p:spPr>
          <a:xfrm>
            <a:off x="711199" y="1843092"/>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Down 12">
            <a:extLst>
              <a:ext uri="{FF2B5EF4-FFF2-40B4-BE49-F238E27FC236}">
                <a16:creationId xmlns:a16="http://schemas.microsoft.com/office/drawing/2014/main" id="{C21C1790-D83E-49C8-96E5-4AC3F430B9FB}"/>
              </a:ext>
            </a:extLst>
          </p:cNvPr>
          <p:cNvSpPr/>
          <p:nvPr/>
        </p:nvSpPr>
        <p:spPr>
          <a:xfrm>
            <a:off x="11497733" y="1737535"/>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2DE0342A-0F08-4DEB-AFCC-FAF14013D00C}"/>
              </a:ext>
            </a:extLst>
          </p:cNvPr>
          <p:cNvSpPr/>
          <p:nvPr/>
        </p:nvSpPr>
        <p:spPr>
          <a:xfrm>
            <a:off x="236347" y="1552188"/>
            <a:ext cx="1085169" cy="276999"/>
          </a:xfrm>
          <a:prstGeom prst="rect">
            <a:avLst/>
          </a:prstGeom>
        </p:spPr>
        <p:txBody>
          <a:bodyPr wrap="none">
            <a:spAutoFit/>
          </a:bodyPr>
          <a:lstStyle/>
          <a:p>
            <a:r>
              <a:rPr lang="en-GB" sz="1200" dirty="0"/>
              <a:t>Work received</a:t>
            </a:r>
          </a:p>
        </p:txBody>
      </p:sp>
      <p:sp>
        <p:nvSpPr>
          <p:cNvPr id="15" name="Rectangle 14">
            <a:extLst>
              <a:ext uri="{FF2B5EF4-FFF2-40B4-BE49-F238E27FC236}">
                <a16:creationId xmlns:a16="http://schemas.microsoft.com/office/drawing/2014/main" id="{3B09CC68-5C2F-4FE3-A8FC-DB277FF84909}"/>
              </a:ext>
            </a:extLst>
          </p:cNvPr>
          <p:cNvSpPr/>
          <p:nvPr/>
        </p:nvSpPr>
        <p:spPr>
          <a:xfrm>
            <a:off x="10869281" y="1404170"/>
            <a:ext cx="1392369" cy="276999"/>
          </a:xfrm>
          <a:prstGeom prst="rect">
            <a:avLst/>
          </a:prstGeom>
        </p:spPr>
        <p:txBody>
          <a:bodyPr wrap="none">
            <a:spAutoFit/>
          </a:bodyPr>
          <a:lstStyle/>
          <a:p>
            <a:r>
              <a:rPr lang="en-GB" sz="1200" dirty="0"/>
              <a:t>Work in production</a:t>
            </a:r>
          </a:p>
        </p:txBody>
      </p:sp>
      <p:sp>
        <p:nvSpPr>
          <p:cNvPr id="10" name="Rectangle 9">
            <a:extLst>
              <a:ext uri="{FF2B5EF4-FFF2-40B4-BE49-F238E27FC236}">
                <a16:creationId xmlns:a16="http://schemas.microsoft.com/office/drawing/2014/main" id="{2C067876-4F42-415C-8028-BC481EE3AC45}"/>
              </a:ext>
            </a:extLst>
          </p:cNvPr>
          <p:cNvSpPr/>
          <p:nvPr/>
        </p:nvSpPr>
        <p:spPr>
          <a:xfrm>
            <a:off x="2675469" y="3429000"/>
            <a:ext cx="129540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Development</a:t>
            </a:r>
            <a:endParaRPr lang="en-GB" dirty="0"/>
          </a:p>
        </p:txBody>
      </p:sp>
      <p:sp>
        <p:nvSpPr>
          <p:cNvPr id="14" name="Rectangle 13">
            <a:extLst>
              <a:ext uri="{FF2B5EF4-FFF2-40B4-BE49-F238E27FC236}">
                <a16:creationId xmlns:a16="http://schemas.microsoft.com/office/drawing/2014/main" id="{3A858840-04D8-44F1-A09B-88992F45CAC8}"/>
              </a:ext>
            </a:extLst>
          </p:cNvPr>
          <p:cNvSpPr/>
          <p:nvPr/>
        </p:nvSpPr>
        <p:spPr>
          <a:xfrm>
            <a:off x="778933" y="3429000"/>
            <a:ext cx="1896535"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16" name="Rectangle 15">
            <a:extLst>
              <a:ext uri="{FF2B5EF4-FFF2-40B4-BE49-F238E27FC236}">
                <a16:creationId xmlns:a16="http://schemas.microsoft.com/office/drawing/2014/main" id="{EC567357-C301-4AA8-9B07-A4AA1090B4F6}"/>
              </a:ext>
            </a:extLst>
          </p:cNvPr>
          <p:cNvSpPr/>
          <p:nvPr/>
        </p:nvSpPr>
        <p:spPr>
          <a:xfrm>
            <a:off x="4842934" y="3429000"/>
            <a:ext cx="58420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Idle</a:t>
            </a:r>
            <a:endParaRPr lang="en-GB" dirty="0"/>
          </a:p>
        </p:txBody>
      </p:sp>
      <p:sp>
        <p:nvSpPr>
          <p:cNvPr id="17" name="Rectangle 16">
            <a:extLst>
              <a:ext uri="{FF2B5EF4-FFF2-40B4-BE49-F238E27FC236}">
                <a16:creationId xmlns:a16="http://schemas.microsoft.com/office/drawing/2014/main" id="{2AD6B69A-470A-44C6-A8BA-6E94C86ECAA7}"/>
              </a:ext>
            </a:extLst>
          </p:cNvPr>
          <p:cNvSpPr/>
          <p:nvPr/>
        </p:nvSpPr>
        <p:spPr>
          <a:xfrm>
            <a:off x="5427134" y="3429000"/>
            <a:ext cx="111506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M. Testing</a:t>
            </a:r>
            <a:endParaRPr lang="en-GB" dirty="0"/>
          </a:p>
        </p:txBody>
      </p:sp>
      <p:sp>
        <p:nvSpPr>
          <p:cNvPr id="18" name="Rectangle 17">
            <a:extLst>
              <a:ext uri="{FF2B5EF4-FFF2-40B4-BE49-F238E27FC236}">
                <a16:creationId xmlns:a16="http://schemas.microsoft.com/office/drawing/2014/main" id="{88677626-55BB-415E-BBD6-654E8DACEFD8}"/>
              </a:ext>
            </a:extLst>
          </p:cNvPr>
          <p:cNvSpPr/>
          <p:nvPr/>
        </p:nvSpPr>
        <p:spPr>
          <a:xfrm>
            <a:off x="7338060" y="3429000"/>
            <a:ext cx="51054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t>Idle</a:t>
            </a:r>
            <a:endParaRPr lang="en-GB" dirty="0"/>
          </a:p>
        </p:txBody>
      </p:sp>
      <p:sp>
        <p:nvSpPr>
          <p:cNvPr id="19" name="Rectangle 18">
            <a:extLst>
              <a:ext uri="{FF2B5EF4-FFF2-40B4-BE49-F238E27FC236}">
                <a16:creationId xmlns:a16="http://schemas.microsoft.com/office/drawing/2014/main" id="{38FCAAB8-7B21-4B62-B47E-61C7E2F0ED9E}"/>
              </a:ext>
            </a:extLst>
          </p:cNvPr>
          <p:cNvSpPr/>
          <p:nvPr/>
        </p:nvSpPr>
        <p:spPr>
          <a:xfrm>
            <a:off x="7848600" y="3429000"/>
            <a:ext cx="79586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dirty="0"/>
              <a:t>Performance Testing</a:t>
            </a:r>
            <a:endParaRPr lang="en-GB" sz="1600" dirty="0"/>
          </a:p>
        </p:txBody>
      </p:sp>
      <p:sp>
        <p:nvSpPr>
          <p:cNvPr id="22" name="Rectangle 21">
            <a:extLst>
              <a:ext uri="{FF2B5EF4-FFF2-40B4-BE49-F238E27FC236}">
                <a16:creationId xmlns:a16="http://schemas.microsoft.com/office/drawing/2014/main" id="{04CA27F1-CEDC-4AB4-9CDB-477A704A1341}"/>
              </a:ext>
            </a:extLst>
          </p:cNvPr>
          <p:cNvSpPr/>
          <p:nvPr/>
        </p:nvSpPr>
        <p:spPr>
          <a:xfrm>
            <a:off x="10770448" y="3429000"/>
            <a:ext cx="79502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Deploy to Production</a:t>
            </a:r>
            <a:endParaRPr lang="en-GB" sz="1050" dirty="0"/>
          </a:p>
        </p:txBody>
      </p:sp>
      <p:sp>
        <p:nvSpPr>
          <p:cNvPr id="23" name="Rectangle 22">
            <a:extLst>
              <a:ext uri="{FF2B5EF4-FFF2-40B4-BE49-F238E27FC236}">
                <a16:creationId xmlns:a16="http://schemas.microsoft.com/office/drawing/2014/main" id="{87EE9467-69B2-4EB8-B690-4D426BED5EB1}"/>
              </a:ext>
            </a:extLst>
          </p:cNvPr>
          <p:cNvSpPr/>
          <p:nvPr/>
        </p:nvSpPr>
        <p:spPr>
          <a:xfrm>
            <a:off x="8644466" y="3429000"/>
            <a:ext cx="872066"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t>Idle</a:t>
            </a:r>
            <a:endParaRPr lang="en-GB" dirty="0"/>
          </a:p>
        </p:txBody>
      </p:sp>
      <p:sp>
        <p:nvSpPr>
          <p:cNvPr id="25" name="Rectangle 24">
            <a:extLst>
              <a:ext uri="{FF2B5EF4-FFF2-40B4-BE49-F238E27FC236}">
                <a16:creationId xmlns:a16="http://schemas.microsoft.com/office/drawing/2014/main" id="{8A5280AB-F4CF-46EB-978E-BE5937FFA7C7}"/>
              </a:ext>
            </a:extLst>
          </p:cNvPr>
          <p:cNvSpPr/>
          <p:nvPr/>
        </p:nvSpPr>
        <p:spPr>
          <a:xfrm>
            <a:off x="3970868"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33912FDF-573A-4A06-9AC1-C257BFCFDE49}"/>
              </a:ext>
            </a:extLst>
          </p:cNvPr>
          <p:cNvSpPr/>
          <p:nvPr/>
        </p:nvSpPr>
        <p:spPr>
          <a:xfrm>
            <a:off x="4274820"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9" name="Rectangle 28">
            <a:extLst>
              <a:ext uri="{FF2B5EF4-FFF2-40B4-BE49-F238E27FC236}">
                <a16:creationId xmlns:a16="http://schemas.microsoft.com/office/drawing/2014/main" id="{6B7278EE-7F72-4B5F-B8CC-792431964D92}"/>
              </a:ext>
            </a:extLst>
          </p:cNvPr>
          <p:cNvSpPr/>
          <p:nvPr/>
        </p:nvSpPr>
        <p:spPr>
          <a:xfrm>
            <a:off x="4586394" y="3429000"/>
            <a:ext cx="25654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8" name="Rectangle 27">
            <a:extLst>
              <a:ext uri="{FF2B5EF4-FFF2-40B4-BE49-F238E27FC236}">
                <a16:creationId xmlns:a16="http://schemas.microsoft.com/office/drawing/2014/main" id="{47B27FB2-8DF5-4218-8279-C88280768E6D}"/>
              </a:ext>
            </a:extLst>
          </p:cNvPr>
          <p:cNvSpPr/>
          <p:nvPr/>
        </p:nvSpPr>
        <p:spPr>
          <a:xfrm>
            <a:off x="6545581" y="3429000"/>
            <a:ext cx="507153"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AT</a:t>
            </a:r>
            <a:endParaRPr lang="en-GB" dirty="0"/>
          </a:p>
        </p:txBody>
      </p:sp>
      <p:sp>
        <p:nvSpPr>
          <p:cNvPr id="30" name="Rectangle 29">
            <a:extLst>
              <a:ext uri="{FF2B5EF4-FFF2-40B4-BE49-F238E27FC236}">
                <a16:creationId xmlns:a16="http://schemas.microsoft.com/office/drawing/2014/main" id="{2D36D182-4E5D-4A85-9149-E02B346A0171}"/>
              </a:ext>
            </a:extLst>
          </p:cNvPr>
          <p:cNvSpPr/>
          <p:nvPr/>
        </p:nvSpPr>
        <p:spPr>
          <a:xfrm>
            <a:off x="7052735" y="3429000"/>
            <a:ext cx="285326"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31" name="Rectangle 30">
            <a:extLst>
              <a:ext uri="{FF2B5EF4-FFF2-40B4-BE49-F238E27FC236}">
                <a16:creationId xmlns:a16="http://schemas.microsoft.com/office/drawing/2014/main" id="{F0BE019B-2F6E-4EF3-BA12-46C42FB1C8BD}"/>
              </a:ext>
            </a:extLst>
          </p:cNvPr>
          <p:cNvSpPr/>
          <p:nvPr/>
        </p:nvSpPr>
        <p:spPr>
          <a:xfrm>
            <a:off x="9525845" y="3429000"/>
            <a:ext cx="79502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Approval</a:t>
            </a:r>
            <a:endParaRPr lang="en-GB" sz="1050" dirty="0"/>
          </a:p>
        </p:txBody>
      </p:sp>
      <p:sp>
        <p:nvSpPr>
          <p:cNvPr id="32" name="Rectangle 31">
            <a:extLst>
              <a:ext uri="{FF2B5EF4-FFF2-40B4-BE49-F238E27FC236}">
                <a16:creationId xmlns:a16="http://schemas.microsoft.com/office/drawing/2014/main" id="{55681C0D-F02D-4E5E-B92D-5FC893B15A76}"/>
              </a:ext>
            </a:extLst>
          </p:cNvPr>
          <p:cNvSpPr/>
          <p:nvPr/>
        </p:nvSpPr>
        <p:spPr>
          <a:xfrm>
            <a:off x="10330177" y="3429000"/>
            <a:ext cx="440269"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Back up</a:t>
            </a:r>
            <a:endParaRPr lang="en-GB" sz="1050" dirty="0"/>
          </a:p>
        </p:txBody>
      </p:sp>
      <p:sp>
        <p:nvSpPr>
          <p:cNvPr id="33" name="Rectangle 32">
            <a:extLst>
              <a:ext uri="{FF2B5EF4-FFF2-40B4-BE49-F238E27FC236}">
                <a16:creationId xmlns:a16="http://schemas.microsoft.com/office/drawing/2014/main" id="{E206E777-2A11-48CD-AEA8-4A8D4E6F5B31}"/>
              </a:ext>
            </a:extLst>
          </p:cNvPr>
          <p:cNvSpPr/>
          <p:nvPr/>
        </p:nvSpPr>
        <p:spPr>
          <a:xfrm>
            <a:off x="778931" y="4317391"/>
            <a:ext cx="2853268" cy="1200329"/>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marL="171450" indent="-171450">
              <a:buFont typeface="Arial" panose="020B0604020202020204" pitchFamily="34" charset="0"/>
              <a:buChar char="•"/>
            </a:pPr>
            <a:r>
              <a:rPr lang="en-US" sz="1200" dirty="0"/>
              <a:t>New Item throughput is bigger than development throughput</a:t>
            </a:r>
          </a:p>
          <a:p>
            <a:pPr marL="628650" lvl="1" indent="-171450">
              <a:buFont typeface="Arial" panose="020B0604020202020204" pitchFamily="34" charset="0"/>
              <a:buChar char="•"/>
            </a:pPr>
            <a:r>
              <a:rPr lang="en-US" sz="1200" dirty="0"/>
              <a:t>Increase the Dev Team or Reduce “waste” time in Development Phase</a:t>
            </a:r>
          </a:p>
          <a:p>
            <a:pPr marL="171450" indent="-171450">
              <a:buFont typeface="Arial" panose="020B0604020202020204" pitchFamily="34" charset="0"/>
              <a:buChar char="•"/>
            </a:pPr>
            <a:endParaRPr lang="en-GB" sz="1200" dirty="0"/>
          </a:p>
        </p:txBody>
      </p:sp>
      <p:sp>
        <p:nvSpPr>
          <p:cNvPr id="34" name="Rectangle 33">
            <a:extLst>
              <a:ext uri="{FF2B5EF4-FFF2-40B4-BE49-F238E27FC236}">
                <a16:creationId xmlns:a16="http://schemas.microsoft.com/office/drawing/2014/main" id="{B09829AC-408F-422D-A6A2-17842ACE6C9D}"/>
              </a:ext>
            </a:extLst>
          </p:cNvPr>
          <p:cNvSpPr/>
          <p:nvPr/>
        </p:nvSpPr>
        <p:spPr>
          <a:xfrm>
            <a:off x="3956050" y="4304127"/>
            <a:ext cx="2357967" cy="646331"/>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marL="171450" indent="-171450">
              <a:buFont typeface="Arial" panose="020B0604020202020204" pitchFamily="34" charset="0"/>
              <a:buChar char="•"/>
            </a:pPr>
            <a:r>
              <a:rPr lang="en-US" sz="1200" dirty="0"/>
              <a:t>Test team cannot accept new version because of a long Manual Test cycles</a:t>
            </a:r>
            <a:endParaRPr lang="en-GB" sz="1200" dirty="0"/>
          </a:p>
        </p:txBody>
      </p:sp>
      <p:sp>
        <p:nvSpPr>
          <p:cNvPr id="35" name="Rectangle 34">
            <a:extLst>
              <a:ext uri="{FF2B5EF4-FFF2-40B4-BE49-F238E27FC236}">
                <a16:creationId xmlns:a16="http://schemas.microsoft.com/office/drawing/2014/main" id="{8AF5CB9C-E77F-409C-8F87-CA84715EF113}"/>
              </a:ext>
            </a:extLst>
          </p:cNvPr>
          <p:cNvSpPr/>
          <p:nvPr/>
        </p:nvSpPr>
        <p:spPr>
          <a:xfrm>
            <a:off x="6744335" y="4304127"/>
            <a:ext cx="2195406" cy="1015663"/>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marL="171450" indent="-171450">
              <a:buFont typeface="Arial" panose="020B0604020202020204" pitchFamily="34" charset="0"/>
              <a:buChar char="•"/>
            </a:pPr>
            <a:r>
              <a:rPr lang="en-US" sz="1200" dirty="0"/>
              <a:t>Long Manual Test Cycles and Test re-validation after bug fixes are producing a queue before executing Performance Testing</a:t>
            </a:r>
            <a:endParaRPr lang="en-GB" sz="1200" dirty="0"/>
          </a:p>
        </p:txBody>
      </p:sp>
      <p:sp>
        <p:nvSpPr>
          <p:cNvPr id="36" name="Rectangle 35">
            <a:extLst>
              <a:ext uri="{FF2B5EF4-FFF2-40B4-BE49-F238E27FC236}">
                <a16:creationId xmlns:a16="http://schemas.microsoft.com/office/drawing/2014/main" id="{0EFB6893-B1BF-4E90-B2FC-7A17E2C8329B}"/>
              </a:ext>
            </a:extLst>
          </p:cNvPr>
          <p:cNvSpPr/>
          <p:nvPr/>
        </p:nvSpPr>
        <p:spPr>
          <a:xfrm>
            <a:off x="9370059" y="4325032"/>
            <a:ext cx="2195406" cy="646331"/>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marL="171450" indent="-171450">
              <a:buFont typeface="Arial" panose="020B0604020202020204" pitchFamily="34" charset="0"/>
              <a:buChar char="•"/>
            </a:pPr>
            <a:r>
              <a:rPr lang="en-US" sz="1200" dirty="0"/>
              <a:t>Uncertainty of delivering new version because high production bug ration </a:t>
            </a:r>
            <a:endParaRPr lang="en-GB" sz="1200" dirty="0"/>
          </a:p>
        </p:txBody>
      </p:sp>
      <p:cxnSp>
        <p:nvCxnSpPr>
          <p:cNvPr id="3" name="Connector: Elbow 2">
            <a:extLst>
              <a:ext uri="{FF2B5EF4-FFF2-40B4-BE49-F238E27FC236}">
                <a16:creationId xmlns:a16="http://schemas.microsoft.com/office/drawing/2014/main" id="{A8E3074E-F489-43A6-9781-15146D49855B}"/>
              </a:ext>
            </a:extLst>
          </p:cNvPr>
          <p:cNvCxnSpPr>
            <a:stCxn id="14" idx="2"/>
            <a:endCxn id="33" idx="0"/>
          </p:cNvCxnSpPr>
          <p:nvPr/>
        </p:nvCxnSpPr>
        <p:spPr>
          <a:xfrm rot="16200000" flipH="1">
            <a:off x="1746554" y="3858379"/>
            <a:ext cx="439659" cy="478364"/>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3BEC98B3-88B4-4F60-8F31-69E02ED20FBD}"/>
              </a:ext>
            </a:extLst>
          </p:cNvPr>
          <p:cNvCxnSpPr>
            <a:cxnSpLocks/>
            <a:stCxn id="16" idx="2"/>
          </p:cNvCxnSpPr>
          <p:nvPr/>
        </p:nvCxnSpPr>
        <p:spPr>
          <a:xfrm rot="5400000">
            <a:off x="4805631" y="3974725"/>
            <a:ext cx="426397" cy="232411"/>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79008F6A-93AD-4D22-AEBA-170109B71E42}"/>
              </a:ext>
            </a:extLst>
          </p:cNvPr>
          <p:cNvCxnSpPr>
            <a:stCxn id="18" idx="2"/>
            <a:endCxn id="35" idx="0"/>
          </p:cNvCxnSpPr>
          <p:nvPr/>
        </p:nvCxnSpPr>
        <p:spPr>
          <a:xfrm rot="16200000" flipH="1">
            <a:off x="7504487" y="3966575"/>
            <a:ext cx="426395" cy="248708"/>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08C336D3-89EB-4FDF-9EF6-F20460E5FF46}"/>
              </a:ext>
            </a:extLst>
          </p:cNvPr>
          <p:cNvCxnSpPr>
            <a:stCxn id="23" idx="2"/>
            <a:endCxn id="36" idx="0"/>
          </p:cNvCxnSpPr>
          <p:nvPr/>
        </p:nvCxnSpPr>
        <p:spPr>
          <a:xfrm rot="16200000" flipH="1">
            <a:off x="9550480" y="3407750"/>
            <a:ext cx="447300" cy="1387263"/>
          </a:xfrm>
          <a:prstGeom prst="bentConnector3">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390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13121640" cy="1117599"/>
          </a:xfrm>
        </p:spPr>
        <p:txBody>
          <a:bodyPr>
            <a:normAutofit/>
          </a:bodyPr>
          <a:lstStyle/>
          <a:p>
            <a:r>
              <a:rPr lang="en-GB" sz="3600" dirty="0"/>
              <a:t>Value Stream Mapping - </a:t>
            </a:r>
            <a:r>
              <a:rPr lang="en-GB" sz="3600" b="1" dirty="0"/>
              <a:t>Development</a:t>
            </a:r>
            <a:r>
              <a:rPr lang="en-GB" sz="3600" dirty="0"/>
              <a:t> – Cause and actions</a:t>
            </a:r>
          </a:p>
        </p:txBody>
      </p:sp>
      <p:sp>
        <p:nvSpPr>
          <p:cNvPr id="7" name="Rectangle 6">
            <a:extLst>
              <a:ext uri="{FF2B5EF4-FFF2-40B4-BE49-F238E27FC236}">
                <a16:creationId xmlns:a16="http://schemas.microsoft.com/office/drawing/2014/main" id="{B93AF3A0-B2E5-4281-BF79-96483A903BCC}"/>
              </a:ext>
            </a:extLst>
          </p:cNvPr>
          <p:cNvSpPr/>
          <p:nvPr/>
        </p:nvSpPr>
        <p:spPr>
          <a:xfrm>
            <a:off x="778933" y="2387600"/>
            <a:ext cx="10786534" cy="27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 Time</a:t>
            </a:r>
            <a:endParaRPr lang="en-GB" dirty="0"/>
          </a:p>
        </p:txBody>
      </p:sp>
      <p:sp>
        <p:nvSpPr>
          <p:cNvPr id="9" name="Rectangle 8">
            <a:extLst>
              <a:ext uri="{FF2B5EF4-FFF2-40B4-BE49-F238E27FC236}">
                <a16:creationId xmlns:a16="http://schemas.microsoft.com/office/drawing/2014/main" id="{5D3228AF-8DD6-4198-A776-B5FD0EC29E79}"/>
              </a:ext>
            </a:extLst>
          </p:cNvPr>
          <p:cNvSpPr/>
          <p:nvPr/>
        </p:nvSpPr>
        <p:spPr>
          <a:xfrm>
            <a:off x="2675468" y="2810938"/>
            <a:ext cx="8889999"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Cycle Time – Development and Delivery cycle</a:t>
            </a:r>
            <a:endParaRPr lang="en-GB" dirty="0"/>
          </a:p>
        </p:txBody>
      </p:sp>
      <p:sp>
        <p:nvSpPr>
          <p:cNvPr id="11" name="Rectangle 10">
            <a:extLst>
              <a:ext uri="{FF2B5EF4-FFF2-40B4-BE49-F238E27FC236}">
                <a16:creationId xmlns:a16="http://schemas.microsoft.com/office/drawing/2014/main" id="{48FFEF06-1D4A-4064-BD9F-E823AFF3D24A}"/>
              </a:ext>
            </a:extLst>
          </p:cNvPr>
          <p:cNvSpPr/>
          <p:nvPr/>
        </p:nvSpPr>
        <p:spPr>
          <a:xfrm>
            <a:off x="778934" y="2810938"/>
            <a:ext cx="1896534"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8" name="Arrow: Down 7">
            <a:extLst>
              <a:ext uri="{FF2B5EF4-FFF2-40B4-BE49-F238E27FC236}">
                <a16:creationId xmlns:a16="http://schemas.microsoft.com/office/drawing/2014/main" id="{36FC318F-1FDC-4733-AF3D-F862F51C9819}"/>
              </a:ext>
            </a:extLst>
          </p:cNvPr>
          <p:cNvSpPr/>
          <p:nvPr/>
        </p:nvSpPr>
        <p:spPr>
          <a:xfrm>
            <a:off x="711199" y="1843092"/>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Down 12">
            <a:extLst>
              <a:ext uri="{FF2B5EF4-FFF2-40B4-BE49-F238E27FC236}">
                <a16:creationId xmlns:a16="http://schemas.microsoft.com/office/drawing/2014/main" id="{C21C1790-D83E-49C8-96E5-4AC3F430B9FB}"/>
              </a:ext>
            </a:extLst>
          </p:cNvPr>
          <p:cNvSpPr/>
          <p:nvPr/>
        </p:nvSpPr>
        <p:spPr>
          <a:xfrm>
            <a:off x="11497733" y="1737535"/>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2DE0342A-0F08-4DEB-AFCC-FAF14013D00C}"/>
              </a:ext>
            </a:extLst>
          </p:cNvPr>
          <p:cNvSpPr/>
          <p:nvPr/>
        </p:nvSpPr>
        <p:spPr>
          <a:xfrm>
            <a:off x="236347" y="1552188"/>
            <a:ext cx="1085169" cy="276999"/>
          </a:xfrm>
          <a:prstGeom prst="rect">
            <a:avLst/>
          </a:prstGeom>
        </p:spPr>
        <p:txBody>
          <a:bodyPr wrap="none">
            <a:spAutoFit/>
          </a:bodyPr>
          <a:lstStyle/>
          <a:p>
            <a:r>
              <a:rPr lang="en-GB" sz="1200" dirty="0"/>
              <a:t>Work received</a:t>
            </a:r>
          </a:p>
        </p:txBody>
      </p:sp>
      <p:sp>
        <p:nvSpPr>
          <p:cNvPr id="15" name="Rectangle 14">
            <a:extLst>
              <a:ext uri="{FF2B5EF4-FFF2-40B4-BE49-F238E27FC236}">
                <a16:creationId xmlns:a16="http://schemas.microsoft.com/office/drawing/2014/main" id="{3B09CC68-5C2F-4FE3-A8FC-DB277FF84909}"/>
              </a:ext>
            </a:extLst>
          </p:cNvPr>
          <p:cNvSpPr/>
          <p:nvPr/>
        </p:nvSpPr>
        <p:spPr>
          <a:xfrm>
            <a:off x="10869281" y="1404170"/>
            <a:ext cx="1392369" cy="276999"/>
          </a:xfrm>
          <a:prstGeom prst="rect">
            <a:avLst/>
          </a:prstGeom>
        </p:spPr>
        <p:txBody>
          <a:bodyPr wrap="none">
            <a:spAutoFit/>
          </a:bodyPr>
          <a:lstStyle/>
          <a:p>
            <a:r>
              <a:rPr lang="en-GB" sz="1200" dirty="0"/>
              <a:t>Work in production</a:t>
            </a:r>
          </a:p>
        </p:txBody>
      </p:sp>
      <p:sp>
        <p:nvSpPr>
          <p:cNvPr id="10" name="Rectangle 9">
            <a:extLst>
              <a:ext uri="{FF2B5EF4-FFF2-40B4-BE49-F238E27FC236}">
                <a16:creationId xmlns:a16="http://schemas.microsoft.com/office/drawing/2014/main" id="{2C067876-4F42-415C-8028-BC481EE3AC45}"/>
              </a:ext>
            </a:extLst>
          </p:cNvPr>
          <p:cNvSpPr/>
          <p:nvPr/>
        </p:nvSpPr>
        <p:spPr>
          <a:xfrm>
            <a:off x="2675469" y="3429000"/>
            <a:ext cx="129540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Development</a:t>
            </a:r>
            <a:endParaRPr lang="en-GB" dirty="0"/>
          </a:p>
        </p:txBody>
      </p:sp>
      <p:sp>
        <p:nvSpPr>
          <p:cNvPr id="14" name="Rectangle 13">
            <a:extLst>
              <a:ext uri="{FF2B5EF4-FFF2-40B4-BE49-F238E27FC236}">
                <a16:creationId xmlns:a16="http://schemas.microsoft.com/office/drawing/2014/main" id="{3A858840-04D8-44F1-A09B-88992F45CAC8}"/>
              </a:ext>
            </a:extLst>
          </p:cNvPr>
          <p:cNvSpPr/>
          <p:nvPr/>
        </p:nvSpPr>
        <p:spPr>
          <a:xfrm>
            <a:off x="778933" y="3429000"/>
            <a:ext cx="1896535"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16" name="Rectangle 15">
            <a:extLst>
              <a:ext uri="{FF2B5EF4-FFF2-40B4-BE49-F238E27FC236}">
                <a16:creationId xmlns:a16="http://schemas.microsoft.com/office/drawing/2014/main" id="{EC567357-C301-4AA8-9B07-A4AA1090B4F6}"/>
              </a:ext>
            </a:extLst>
          </p:cNvPr>
          <p:cNvSpPr/>
          <p:nvPr/>
        </p:nvSpPr>
        <p:spPr>
          <a:xfrm>
            <a:off x="4842934" y="3429000"/>
            <a:ext cx="58420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Idle</a:t>
            </a:r>
            <a:endParaRPr lang="en-GB" dirty="0"/>
          </a:p>
        </p:txBody>
      </p:sp>
      <p:sp>
        <p:nvSpPr>
          <p:cNvPr id="17" name="Rectangle 16">
            <a:extLst>
              <a:ext uri="{FF2B5EF4-FFF2-40B4-BE49-F238E27FC236}">
                <a16:creationId xmlns:a16="http://schemas.microsoft.com/office/drawing/2014/main" id="{2AD6B69A-470A-44C6-A8BA-6E94C86ECAA7}"/>
              </a:ext>
            </a:extLst>
          </p:cNvPr>
          <p:cNvSpPr/>
          <p:nvPr/>
        </p:nvSpPr>
        <p:spPr>
          <a:xfrm>
            <a:off x="5427134" y="3429000"/>
            <a:ext cx="111506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M. Testing</a:t>
            </a:r>
            <a:endParaRPr lang="en-GB" dirty="0"/>
          </a:p>
        </p:txBody>
      </p:sp>
      <p:sp>
        <p:nvSpPr>
          <p:cNvPr id="18" name="Rectangle 17">
            <a:extLst>
              <a:ext uri="{FF2B5EF4-FFF2-40B4-BE49-F238E27FC236}">
                <a16:creationId xmlns:a16="http://schemas.microsoft.com/office/drawing/2014/main" id="{88677626-55BB-415E-BBD6-654E8DACEFD8}"/>
              </a:ext>
            </a:extLst>
          </p:cNvPr>
          <p:cNvSpPr/>
          <p:nvPr/>
        </p:nvSpPr>
        <p:spPr>
          <a:xfrm>
            <a:off x="7338060" y="3429000"/>
            <a:ext cx="51054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t>Idle</a:t>
            </a:r>
            <a:endParaRPr lang="en-GB" dirty="0"/>
          </a:p>
        </p:txBody>
      </p:sp>
      <p:sp>
        <p:nvSpPr>
          <p:cNvPr id="19" name="Rectangle 18">
            <a:extLst>
              <a:ext uri="{FF2B5EF4-FFF2-40B4-BE49-F238E27FC236}">
                <a16:creationId xmlns:a16="http://schemas.microsoft.com/office/drawing/2014/main" id="{38FCAAB8-7B21-4B62-B47E-61C7E2F0ED9E}"/>
              </a:ext>
            </a:extLst>
          </p:cNvPr>
          <p:cNvSpPr/>
          <p:nvPr/>
        </p:nvSpPr>
        <p:spPr>
          <a:xfrm>
            <a:off x="7848600" y="3429000"/>
            <a:ext cx="79586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dirty="0"/>
              <a:t>Performance Testing</a:t>
            </a:r>
            <a:endParaRPr lang="en-GB" sz="1600" dirty="0"/>
          </a:p>
        </p:txBody>
      </p:sp>
      <p:sp>
        <p:nvSpPr>
          <p:cNvPr id="22" name="Rectangle 21">
            <a:extLst>
              <a:ext uri="{FF2B5EF4-FFF2-40B4-BE49-F238E27FC236}">
                <a16:creationId xmlns:a16="http://schemas.microsoft.com/office/drawing/2014/main" id="{04CA27F1-CEDC-4AB4-9CDB-477A704A1341}"/>
              </a:ext>
            </a:extLst>
          </p:cNvPr>
          <p:cNvSpPr/>
          <p:nvPr/>
        </p:nvSpPr>
        <p:spPr>
          <a:xfrm>
            <a:off x="10770448" y="3429000"/>
            <a:ext cx="79502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Deploy to Production</a:t>
            </a:r>
            <a:endParaRPr lang="en-GB" sz="1050" dirty="0"/>
          </a:p>
        </p:txBody>
      </p:sp>
      <p:sp>
        <p:nvSpPr>
          <p:cNvPr id="23" name="Rectangle 22">
            <a:extLst>
              <a:ext uri="{FF2B5EF4-FFF2-40B4-BE49-F238E27FC236}">
                <a16:creationId xmlns:a16="http://schemas.microsoft.com/office/drawing/2014/main" id="{87EE9467-69B2-4EB8-B690-4D426BED5EB1}"/>
              </a:ext>
            </a:extLst>
          </p:cNvPr>
          <p:cNvSpPr/>
          <p:nvPr/>
        </p:nvSpPr>
        <p:spPr>
          <a:xfrm>
            <a:off x="8644466" y="3429000"/>
            <a:ext cx="872066"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t>Idle</a:t>
            </a:r>
            <a:endParaRPr lang="en-GB" dirty="0"/>
          </a:p>
        </p:txBody>
      </p:sp>
      <p:sp>
        <p:nvSpPr>
          <p:cNvPr id="25" name="Rectangle 24">
            <a:extLst>
              <a:ext uri="{FF2B5EF4-FFF2-40B4-BE49-F238E27FC236}">
                <a16:creationId xmlns:a16="http://schemas.microsoft.com/office/drawing/2014/main" id="{8A5280AB-F4CF-46EB-978E-BE5937FFA7C7}"/>
              </a:ext>
            </a:extLst>
          </p:cNvPr>
          <p:cNvSpPr/>
          <p:nvPr/>
        </p:nvSpPr>
        <p:spPr>
          <a:xfrm>
            <a:off x="3970868"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33912FDF-573A-4A06-9AC1-C257BFCFDE49}"/>
              </a:ext>
            </a:extLst>
          </p:cNvPr>
          <p:cNvSpPr/>
          <p:nvPr/>
        </p:nvSpPr>
        <p:spPr>
          <a:xfrm>
            <a:off x="4274820"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9" name="Rectangle 28">
            <a:extLst>
              <a:ext uri="{FF2B5EF4-FFF2-40B4-BE49-F238E27FC236}">
                <a16:creationId xmlns:a16="http://schemas.microsoft.com/office/drawing/2014/main" id="{6B7278EE-7F72-4B5F-B8CC-792431964D92}"/>
              </a:ext>
            </a:extLst>
          </p:cNvPr>
          <p:cNvSpPr/>
          <p:nvPr/>
        </p:nvSpPr>
        <p:spPr>
          <a:xfrm>
            <a:off x="4586394" y="3429000"/>
            <a:ext cx="25654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8" name="Rectangle 27">
            <a:extLst>
              <a:ext uri="{FF2B5EF4-FFF2-40B4-BE49-F238E27FC236}">
                <a16:creationId xmlns:a16="http://schemas.microsoft.com/office/drawing/2014/main" id="{47B27FB2-8DF5-4218-8279-C88280768E6D}"/>
              </a:ext>
            </a:extLst>
          </p:cNvPr>
          <p:cNvSpPr/>
          <p:nvPr/>
        </p:nvSpPr>
        <p:spPr>
          <a:xfrm>
            <a:off x="6545581" y="3429000"/>
            <a:ext cx="507153"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AT</a:t>
            </a:r>
            <a:endParaRPr lang="en-GB" dirty="0"/>
          </a:p>
        </p:txBody>
      </p:sp>
      <p:sp>
        <p:nvSpPr>
          <p:cNvPr id="30" name="Rectangle 29">
            <a:extLst>
              <a:ext uri="{FF2B5EF4-FFF2-40B4-BE49-F238E27FC236}">
                <a16:creationId xmlns:a16="http://schemas.microsoft.com/office/drawing/2014/main" id="{2D36D182-4E5D-4A85-9149-E02B346A0171}"/>
              </a:ext>
            </a:extLst>
          </p:cNvPr>
          <p:cNvSpPr/>
          <p:nvPr/>
        </p:nvSpPr>
        <p:spPr>
          <a:xfrm>
            <a:off x="7052735" y="3429000"/>
            <a:ext cx="285326"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31" name="Rectangle 30">
            <a:extLst>
              <a:ext uri="{FF2B5EF4-FFF2-40B4-BE49-F238E27FC236}">
                <a16:creationId xmlns:a16="http://schemas.microsoft.com/office/drawing/2014/main" id="{F0BE019B-2F6E-4EF3-BA12-46C42FB1C8BD}"/>
              </a:ext>
            </a:extLst>
          </p:cNvPr>
          <p:cNvSpPr/>
          <p:nvPr/>
        </p:nvSpPr>
        <p:spPr>
          <a:xfrm>
            <a:off x="9525845" y="3429000"/>
            <a:ext cx="79502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Approval</a:t>
            </a:r>
            <a:endParaRPr lang="en-GB" sz="1050" dirty="0"/>
          </a:p>
        </p:txBody>
      </p:sp>
      <p:sp>
        <p:nvSpPr>
          <p:cNvPr id="32" name="Rectangle 31">
            <a:extLst>
              <a:ext uri="{FF2B5EF4-FFF2-40B4-BE49-F238E27FC236}">
                <a16:creationId xmlns:a16="http://schemas.microsoft.com/office/drawing/2014/main" id="{55681C0D-F02D-4E5E-B92D-5FC893B15A76}"/>
              </a:ext>
            </a:extLst>
          </p:cNvPr>
          <p:cNvSpPr/>
          <p:nvPr/>
        </p:nvSpPr>
        <p:spPr>
          <a:xfrm>
            <a:off x="10330177" y="3429000"/>
            <a:ext cx="440269"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Back up</a:t>
            </a:r>
            <a:endParaRPr lang="en-GB" sz="1050" dirty="0"/>
          </a:p>
        </p:txBody>
      </p:sp>
      <p:sp>
        <p:nvSpPr>
          <p:cNvPr id="33" name="Rectangle 32">
            <a:extLst>
              <a:ext uri="{FF2B5EF4-FFF2-40B4-BE49-F238E27FC236}">
                <a16:creationId xmlns:a16="http://schemas.microsoft.com/office/drawing/2014/main" id="{E206E777-2A11-48CD-AEA8-4A8D4E6F5B31}"/>
              </a:ext>
            </a:extLst>
          </p:cNvPr>
          <p:cNvSpPr/>
          <p:nvPr/>
        </p:nvSpPr>
        <p:spPr>
          <a:xfrm>
            <a:off x="2082798" y="4608146"/>
            <a:ext cx="5088469" cy="1080000"/>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marL="171450" indent="-171450">
              <a:buFont typeface="Arial" panose="020B0604020202020204" pitchFamily="34" charset="0"/>
              <a:buChar char="•"/>
            </a:pPr>
            <a:r>
              <a:rPr lang="en-US" sz="1200" dirty="0"/>
              <a:t>1/3 of the time spent in bug fixing and rework because of change requests</a:t>
            </a:r>
          </a:p>
          <a:p>
            <a:pPr marL="628650" lvl="1" indent="-171450">
              <a:buFont typeface="Arial" panose="020B0604020202020204" pitchFamily="34" charset="0"/>
              <a:buChar char="•"/>
            </a:pPr>
            <a:r>
              <a:rPr lang="en-US" sz="1200" dirty="0"/>
              <a:t>Increase the code quality (reduce bugs)</a:t>
            </a:r>
          </a:p>
          <a:p>
            <a:pPr marL="628650" lvl="1" indent="-171450">
              <a:buFont typeface="Arial" panose="020B0604020202020204" pitchFamily="34" charset="0"/>
              <a:buChar char="•"/>
            </a:pPr>
            <a:r>
              <a:rPr lang="en-US" sz="1200" dirty="0"/>
              <a:t>Prevent changing the initial scope of work defined</a:t>
            </a:r>
          </a:p>
          <a:p>
            <a:pPr marL="628650" lvl="1" indent="-171450">
              <a:buFont typeface="Arial" panose="020B0604020202020204" pitchFamily="34" charset="0"/>
              <a:buChar char="•"/>
            </a:pPr>
            <a:r>
              <a:rPr lang="en-US" sz="1200" dirty="0"/>
              <a:t>Scale up the team</a:t>
            </a:r>
          </a:p>
        </p:txBody>
      </p:sp>
      <p:sp>
        <p:nvSpPr>
          <p:cNvPr id="4" name="Left Brace 3">
            <a:extLst>
              <a:ext uri="{FF2B5EF4-FFF2-40B4-BE49-F238E27FC236}">
                <a16:creationId xmlns:a16="http://schemas.microsoft.com/office/drawing/2014/main" id="{DC424F67-FBBD-40F8-8BD5-007D7DEE6521}"/>
              </a:ext>
            </a:extLst>
          </p:cNvPr>
          <p:cNvSpPr/>
          <p:nvPr/>
        </p:nvSpPr>
        <p:spPr>
          <a:xfrm rot="16200000">
            <a:off x="3470065" y="3150258"/>
            <a:ext cx="578272" cy="216746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1910778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35078" y="961984"/>
            <a:ext cx="11032880" cy="515030"/>
          </a:xfrm>
        </p:spPr>
        <p:txBody>
          <a:bodyPr>
            <a:normAutofit fontScale="90000"/>
          </a:bodyPr>
          <a:lstStyle/>
          <a:p>
            <a:r>
              <a:rPr lang="en-GB" sz="3200" dirty="0"/>
              <a:t>Value Stream Mapping  </a:t>
            </a:r>
            <a:r>
              <a:rPr lang="en-GB" sz="3200" b="1" dirty="0"/>
              <a:t>Development</a:t>
            </a:r>
            <a:r>
              <a:rPr lang="en-GB" sz="3200" dirty="0"/>
              <a:t> – Cause and actions</a:t>
            </a:r>
          </a:p>
        </p:txBody>
      </p:sp>
      <p:sp>
        <p:nvSpPr>
          <p:cNvPr id="7" name="Rectangle 6">
            <a:extLst>
              <a:ext uri="{FF2B5EF4-FFF2-40B4-BE49-F238E27FC236}">
                <a16:creationId xmlns:a16="http://schemas.microsoft.com/office/drawing/2014/main" id="{B93AF3A0-B2E5-4281-BF79-96483A903BCC}"/>
              </a:ext>
            </a:extLst>
          </p:cNvPr>
          <p:cNvSpPr/>
          <p:nvPr/>
        </p:nvSpPr>
        <p:spPr>
          <a:xfrm>
            <a:off x="778933" y="2387600"/>
            <a:ext cx="10786534" cy="27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 Time</a:t>
            </a:r>
            <a:endParaRPr lang="en-GB" dirty="0"/>
          </a:p>
        </p:txBody>
      </p:sp>
      <p:sp>
        <p:nvSpPr>
          <p:cNvPr id="9" name="Rectangle 8">
            <a:extLst>
              <a:ext uri="{FF2B5EF4-FFF2-40B4-BE49-F238E27FC236}">
                <a16:creationId xmlns:a16="http://schemas.microsoft.com/office/drawing/2014/main" id="{5D3228AF-8DD6-4198-A776-B5FD0EC29E79}"/>
              </a:ext>
            </a:extLst>
          </p:cNvPr>
          <p:cNvSpPr/>
          <p:nvPr/>
        </p:nvSpPr>
        <p:spPr>
          <a:xfrm>
            <a:off x="2675468" y="2810938"/>
            <a:ext cx="8889999"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Cycle Time – Development and Delivery cycle</a:t>
            </a:r>
            <a:endParaRPr lang="en-GB" dirty="0"/>
          </a:p>
        </p:txBody>
      </p:sp>
      <p:sp>
        <p:nvSpPr>
          <p:cNvPr id="11" name="Rectangle 10">
            <a:extLst>
              <a:ext uri="{FF2B5EF4-FFF2-40B4-BE49-F238E27FC236}">
                <a16:creationId xmlns:a16="http://schemas.microsoft.com/office/drawing/2014/main" id="{48FFEF06-1D4A-4064-BD9F-E823AFF3D24A}"/>
              </a:ext>
            </a:extLst>
          </p:cNvPr>
          <p:cNvSpPr/>
          <p:nvPr/>
        </p:nvSpPr>
        <p:spPr>
          <a:xfrm>
            <a:off x="778934" y="2810938"/>
            <a:ext cx="1896534"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8" name="Arrow: Down 7">
            <a:extLst>
              <a:ext uri="{FF2B5EF4-FFF2-40B4-BE49-F238E27FC236}">
                <a16:creationId xmlns:a16="http://schemas.microsoft.com/office/drawing/2014/main" id="{36FC318F-1FDC-4733-AF3D-F862F51C9819}"/>
              </a:ext>
            </a:extLst>
          </p:cNvPr>
          <p:cNvSpPr/>
          <p:nvPr/>
        </p:nvSpPr>
        <p:spPr>
          <a:xfrm>
            <a:off x="711199" y="1843092"/>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Down 12">
            <a:extLst>
              <a:ext uri="{FF2B5EF4-FFF2-40B4-BE49-F238E27FC236}">
                <a16:creationId xmlns:a16="http://schemas.microsoft.com/office/drawing/2014/main" id="{C21C1790-D83E-49C8-96E5-4AC3F430B9FB}"/>
              </a:ext>
            </a:extLst>
          </p:cNvPr>
          <p:cNvSpPr/>
          <p:nvPr/>
        </p:nvSpPr>
        <p:spPr>
          <a:xfrm>
            <a:off x="11497733" y="1737535"/>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2DE0342A-0F08-4DEB-AFCC-FAF14013D00C}"/>
              </a:ext>
            </a:extLst>
          </p:cNvPr>
          <p:cNvSpPr/>
          <p:nvPr/>
        </p:nvSpPr>
        <p:spPr>
          <a:xfrm>
            <a:off x="236347" y="1552188"/>
            <a:ext cx="1085169" cy="276999"/>
          </a:xfrm>
          <a:prstGeom prst="rect">
            <a:avLst/>
          </a:prstGeom>
        </p:spPr>
        <p:txBody>
          <a:bodyPr wrap="none">
            <a:spAutoFit/>
          </a:bodyPr>
          <a:lstStyle/>
          <a:p>
            <a:r>
              <a:rPr lang="en-GB" sz="1200" dirty="0"/>
              <a:t>Work received</a:t>
            </a:r>
          </a:p>
        </p:txBody>
      </p:sp>
      <p:sp>
        <p:nvSpPr>
          <p:cNvPr id="15" name="Rectangle 14">
            <a:extLst>
              <a:ext uri="{FF2B5EF4-FFF2-40B4-BE49-F238E27FC236}">
                <a16:creationId xmlns:a16="http://schemas.microsoft.com/office/drawing/2014/main" id="{3B09CC68-5C2F-4FE3-A8FC-DB277FF84909}"/>
              </a:ext>
            </a:extLst>
          </p:cNvPr>
          <p:cNvSpPr/>
          <p:nvPr/>
        </p:nvSpPr>
        <p:spPr>
          <a:xfrm>
            <a:off x="10869281" y="1404170"/>
            <a:ext cx="1392369" cy="276999"/>
          </a:xfrm>
          <a:prstGeom prst="rect">
            <a:avLst/>
          </a:prstGeom>
        </p:spPr>
        <p:txBody>
          <a:bodyPr wrap="none">
            <a:spAutoFit/>
          </a:bodyPr>
          <a:lstStyle/>
          <a:p>
            <a:r>
              <a:rPr lang="en-GB" sz="1200" dirty="0"/>
              <a:t>Work in production</a:t>
            </a:r>
          </a:p>
        </p:txBody>
      </p:sp>
      <p:sp>
        <p:nvSpPr>
          <p:cNvPr id="10" name="Rectangle 9">
            <a:extLst>
              <a:ext uri="{FF2B5EF4-FFF2-40B4-BE49-F238E27FC236}">
                <a16:creationId xmlns:a16="http://schemas.microsoft.com/office/drawing/2014/main" id="{2C067876-4F42-415C-8028-BC481EE3AC45}"/>
              </a:ext>
            </a:extLst>
          </p:cNvPr>
          <p:cNvSpPr/>
          <p:nvPr/>
        </p:nvSpPr>
        <p:spPr>
          <a:xfrm>
            <a:off x="2675469" y="3429000"/>
            <a:ext cx="129540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Development</a:t>
            </a:r>
            <a:endParaRPr lang="en-GB" dirty="0"/>
          </a:p>
        </p:txBody>
      </p:sp>
      <p:sp>
        <p:nvSpPr>
          <p:cNvPr id="14" name="Rectangle 13">
            <a:extLst>
              <a:ext uri="{FF2B5EF4-FFF2-40B4-BE49-F238E27FC236}">
                <a16:creationId xmlns:a16="http://schemas.microsoft.com/office/drawing/2014/main" id="{3A858840-04D8-44F1-A09B-88992F45CAC8}"/>
              </a:ext>
            </a:extLst>
          </p:cNvPr>
          <p:cNvSpPr/>
          <p:nvPr/>
        </p:nvSpPr>
        <p:spPr>
          <a:xfrm>
            <a:off x="778933" y="3429000"/>
            <a:ext cx="1896535"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16" name="Rectangle 15">
            <a:extLst>
              <a:ext uri="{FF2B5EF4-FFF2-40B4-BE49-F238E27FC236}">
                <a16:creationId xmlns:a16="http://schemas.microsoft.com/office/drawing/2014/main" id="{EC567357-C301-4AA8-9B07-A4AA1090B4F6}"/>
              </a:ext>
            </a:extLst>
          </p:cNvPr>
          <p:cNvSpPr/>
          <p:nvPr/>
        </p:nvSpPr>
        <p:spPr>
          <a:xfrm>
            <a:off x="4842934" y="3429000"/>
            <a:ext cx="58420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Idle</a:t>
            </a:r>
            <a:endParaRPr lang="en-GB" dirty="0"/>
          </a:p>
        </p:txBody>
      </p:sp>
      <p:sp>
        <p:nvSpPr>
          <p:cNvPr id="17" name="Rectangle 16">
            <a:extLst>
              <a:ext uri="{FF2B5EF4-FFF2-40B4-BE49-F238E27FC236}">
                <a16:creationId xmlns:a16="http://schemas.microsoft.com/office/drawing/2014/main" id="{2AD6B69A-470A-44C6-A8BA-6E94C86ECAA7}"/>
              </a:ext>
            </a:extLst>
          </p:cNvPr>
          <p:cNvSpPr/>
          <p:nvPr/>
        </p:nvSpPr>
        <p:spPr>
          <a:xfrm>
            <a:off x="5427134" y="3429000"/>
            <a:ext cx="111506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M. Testing</a:t>
            </a:r>
            <a:endParaRPr lang="en-GB" dirty="0"/>
          </a:p>
        </p:txBody>
      </p:sp>
      <p:sp>
        <p:nvSpPr>
          <p:cNvPr id="18" name="Rectangle 17">
            <a:extLst>
              <a:ext uri="{FF2B5EF4-FFF2-40B4-BE49-F238E27FC236}">
                <a16:creationId xmlns:a16="http://schemas.microsoft.com/office/drawing/2014/main" id="{88677626-55BB-415E-BBD6-654E8DACEFD8}"/>
              </a:ext>
            </a:extLst>
          </p:cNvPr>
          <p:cNvSpPr/>
          <p:nvPr/>
        </p:nvSpPr>
        <p:spPr>
          <a:xfrm>
            <a:off x="7338060" y="3429000"/>
            <a:ext cx="51054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t>Idle</a:t>
            </a:r>
            <a:endParaRPr lang="en-GB" dirty="0"/>
          </a:p>
        </p:txBody>
      </p:sp>
      <p:sp>
        <p:nvSpPr>
          <p:cNvPr id="19" name="Rectangle 18">
            <a:extLst>
              <a:ext uri="{FF2B5EF4-FFF2-40B4-BE49-F238E27FC236}">
                <a16:creationId xmlns:a16="http://schemas.microsoft.com/office/drawing/2014/main" id="{38FCAAB8-7B21-4B62-B47E-61C7E2F0ED9E}"/>
              </a:ext>
            </a:extLst>
          </p:cNvPr>
          <p:cNvSpPr/>
          <p:nvPr/>
        </p:nvSpPr>
        <p:spPr>
          <a:xfrm>
            <a:off x="7848600" y="3429000"/>
            <a:ext cx="79586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dirty="0"/>
              <a:t>Performance Testing</a:t>
            </a:r>
            <a:endParaRPr lang="en-GB" sz="1600" dirty="0"/>
          </a:p>
        </p:txBody>
      </p:sp>
      <p:sp>
        <p:nvSpPr>
          <p:cNvPr id="22" name="Rectangle 21">
            <a:extLst>
              <a:ext uri="{FF2B5EF4-FFF2-40B4-BE49-F238E27FC236}">
                <a16:creationId xmlns:a16="http://schemas.microsoft.com/office/drawing/2014/main" id="{04CA27F1-CEDC-4AB4-9CDB-477A704A1341}"/>
              </a:ext>
            </a:extLst>
          </p:cNvPr>
          <p:cNvSpPr/>
          <p:nvPr/>
        </p:nvSpPr>
        <p:spPr>
          <a:xfrm>
            <a:off x="10770448" y="3429000"/>
            <a:ext cx="79502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Deploy to Production</a:t>
            </a:r>
            <a:endParaRPr lang="en-GB" sz="1050" dirty="0"/>
          </a:p>
        </p:txBody>
      </p:sp>
      <p:sp>
        <p:nvSpPr>
          <p:cNvPr id="23" name="Rectangle 22">
            <a:extLst>
              <a:ext uri="{FF2B5EF4-FFF2-40B4-BE49-F238E27FC236}">
                <a16:creationId xmlns:a16="http://schemas.microsoft.com/office/drawing/2014/main" id="{87EE9467-69B2-4EB8-B690-4D426BED5EB1}"/>
              </a:ext>
            </a:extLst>
          </p:cNvPr>
          <p:cNvSpPr/>
          <p:nvPr/>
        </p:nvSpPr>
        <p:spPr>
          <a:xfrm>
            <a:off x="8644466" y="3429000"/>
            <a:ext cx="872066"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t>Idle</a:t>
            </a:r>
            <a:endParaRPr lang="en-GB" dirty="0"/>
          </a:p>
        </p:txBody>
      </p:sp>
      <p:sp>
        <p:nvSpPr>
          <p:cNvPr id="25" name="Rectangle 24">
            <a:extLst>
              <a:ext uri="{FF2B5EF4-FFF2-40B4-BE49-F238E27FC236}">
                <a16:creationId xmlns:a16="http://schemas.microsoft.com/office/drawing/2014/main" id="{8A5280AB-F4CF-46EB-978E-BE5937FFA7C7}"/>
              </a:ext>
            </a:extLst>
          </p:cNvPr>
          <p:cNvSpPr/>
          <p:nvPr/>
        </p:nvSpPr>
        <p:spPr>
          <a:xfrm>
            <a:off x="3970868"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33912FDF-573A-4A06-9AC1-C257BFCFDE49}"/>
              </a:ext>
            </a:extLst>
          </p:cNvPr>
          <p:cNvSpPr/>
          <p:nvPr/>
        </p:nvSpPr>
        <p:spPr>
          <a:xfrm>
            <a:off x="4274820"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9" name="Rectangle 28">
            <a:extLst>
              <a:ext uri="{FF2B5EF4-FFF2-40B4-BE49-F238E27FC236}">
                <a16:creationId xmlns:a16="http://schemas.microsoft.com/office/drawing/2014/main" id="{6B7278EE-7F72-4B5F-B8CC-792431964D92}"/>
              </a:ext>
            </a:extLst>
          </p:cNvPr>
          <p:cNvSpPr/>
          <p:nvPr/>
        </p:nvSpPr>
        <p:spPr>
          <a:xfrm>
            <a:off x="4586394" y="3429000"/>
            <a:ext cx="25654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8" name="Rectangle 27">
            <a:extLst>
              <a:ext uri="{FF2B5EF4-FFF2-40B4-BE49-F238E27FC236}">
                <a16:creationId xmlns:a16="http://schemas.microsoft.com/office/drawing/2014/main" id="{47B27FB2-8DF5-4218-8279-C88280768E6D}"/>
              </a:ext>
            </a:extLst>
          </p:cNvPr>
          <p:cNvSpPr/>
          <p:nvPr/>
        </p:nvSpPr>
        <p:spPr>
          <a:xfrm>
            <a:off x="6545581" y="3429000"/>
            <a:ext cx="507153"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AT</a:t>
            </a:r>
            <a:endParaRPr lang="en-GB" dirty="0"/>
          </a:p>
        </p:txBody>
      </p:sp>
      <p:sp>
        <p:nvSpPr>
          <p:cNvPr id="30" name="Rectangle 29">
            <a:extLst>
              <a:ext uri="{FF2B5EF4-FFF2-40B4-BE49-F238E27FC236}">
                <a16:creationId xmlns:a16="http://schemas.microsoft.com/office/drawing/2014/main" id="{2D36D182-4E5D-4A85-9149-E02B346A0171}"/>
              </a:ext>
            </a:extLst>
          </p:cNvPr>
          <p:cNvSpPr/>
          <p:nvPr/>
        </p:nvSpPr>
        <p:spPr>
          <a:xfrm>
            <a:off x="7052735" y="3429000"/>
            <a:ext cx="285326"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31" name="Rectangle 30">
            <a:extLst>
              <a:ext uri="{FF2B5EF4-FFF2-40B4-BE49-F238E27FC236}">
                <a16:creationId xmlns:a16="http://schemas.microsoft.com/office/drawing/2014/main" id="{F0BE019B-2F6E-4EF3-BA12-46C42FB1C8BD}"/>
              </a:ext>
            </a:extLst>
          </p:cNvPr>
          <p:cNvSpPr/>
          <p:nvPr/>
        </p:nvSpPr>
        <p:spPr>
          <a:xfrm>
            <a:off x="9525845" y="3429000"/>
            <a:ext cx="79502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Approval</a:t>
            </a:r>
            <a:endParaRPr lang="en-GB" sz="1050" dirty="0"/>
          </a:p>
        </p:txBody>
      </p:sp>
      <p:sp>
        <p:nvSpPr>
          <p:cNvPr id="32" name="Rectangle 31">
            <a:extLst>
              <a:ext uri="{FF2B5EF4-FFF2-40B4-BE49-F238E27FC236}">
                <a16:creationId xmlns:a16="http://schemas.microsoft.com/office/drawing/2014/main" id="{55681C0D-F02D-4E5E-B92D-5FC893B15A76}"/>
              </a:ext>
            </a:extLst>
          </p:cNvPr>
          <p:cNvSpPr/>
          <p:nvPr/>
        </p:nvSpPr>
        <p:spPr>
          <a:xfrm>
            <a:off x="10330177" y="3429000"/>
            <a:ext cx="440269"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Back up</a:t>
            </a:r>
            <a:endParaRPr lang="en-GB" sz="1050" dirty="0"/>
          </a:p>
        </p:txBody>
      </p:sp>
      <p:sp>
        <p:nvSpPr>
          <p:cNvPr id="33" name="Rectangle 32">
            <a:extLst>
              <a:ext uri="{FF2B5EF4-FFF2-40B4-BE49-F238E27FC236}">
                <a16:creationId xmlns:a16="http://schemas.microsoft.com/office/drawing/2014/main" id="{E206E777-2A11-48CD-AEA8-4A8D4E6F5B31}"/>
              </a:ext>
            </a:extLst>
          </p:cNvPr>
          <p:cNvSpPr/>
          <p:nvPr/>
        </p:nvSpPr>
        <p:spPr>
          <a:xfrm>
            <a:off x="4576232" y="4565813"/>
            <a:ext cx="5377393" cy="1015663"/>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marL="171450" indent="-171450">
              <a:buFont typeface="Arial" panose="020B0604020202020204" pitchFamily="34" charset="0"/>
              <a:buChar char="•"/>
            </a:pPr>
            <a:r>
              <a:rPr lang="en-US" sz="1200" dirty="0"/>
              <a:t>Majority of the time spent in manual testing and revalidation of failed tests</a:t>
            </a:r>
          </a:p>
          <a:p>
            <a:pPr marL="628650" lvl="1" indent="-171450">
              <a:buFont typeface="Arial" panose="020B0604020202020204" pitchFamily="34" charset="0"/>
              <a:buChar char="•"/>
            </a:pPr>
            <a:r>
              <a:rPr lang="en-US" sz="1200" dirty="0"/>
              <a:t>Automate the tests as much as possible (reduce test cycle)</a:t>
            </a:r>
          </a:p>
          <a:p>
            <a:pPr marL="628650" lvl="1" indent="-171450">
              <a:buFont typeface="Arial" panose="020B0604020202020204" pitchFamily="34" charset="0"/>
              <a:buChar char="•"/>
            </a:pPr>
            <a:r>
              <a:rPr lang="en-US" sz="1200" dirty="0"/>
              <a:t>Increase the team members </a:t>
            </a:r>
          </a:p>
          <a:p>
            <a:pPr marL="628650" lvl="1" indent="-171450">
              <a:buFont typeface="Arial" panose="020B0604020202020204" pitchFamily="34" charset="0"/>
              <a:buChar char="•"/>
            </a:pPr>
            <a:r>
              <a:rPr lang="en-US" sz="1200" dirty="0"/>
              <a:t>Provide qualitative bug description so </a:t>
            </a:r>
            <a:r>
              <a:rPr lang="en-US" sz="1200" dirty="0" err="1"/>
              <a:t>devs</a:t>
            </a:r>
            <a:r>
              <a:rPr lang="en-US" sz="1200" dirty="0"/>
              <a:t> can easily identify, reproduce and resolve the problems</a:t>
            </a:r>
          </a:p>
        </p:txBody>
      </p:sp>
      <p:sp>
        <p:nvSpPr>
          <p:cNvPr id="4" name="Left Brace 3">
            <a:extLst>
              <a:ext uri="{FF2B5EF4-FFF2-40B4-BE49-F238E27FC236}">
                <a16:creationId xmlns:a16="http://schemas.microsoft.com/office/drawing/2014/main" id="{DC424F67-FBBD-40F8-8BD5-007D7DEE6521}"/>
              </a:ext>
            </a:extLst>
          </p:cNvPr>
          <p:cNvSpPr/>
          <p:nvPr/>
        </p:nvSpPr>
        <p:spPr>
          <a:xfrm rot="16200000">
            <a:off x="6093461" y="3211405"/>
            <a:ext cx="578272" cy="191092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6493485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12217527" cy="1117599"/>
          </a:xfrm>
        </p:spPr>
        <p:txBody>
          <a:bodyPr>
            <a:normAutofit/>
          </a:bodyPr>
          <a:lstStyle/>
          <a:p>
            <a:r>
              <a:rPr lang="en-GB" sz="3600" dirty="0"/>
              <a:t>Value Stream Mapping  - </a:t>
            </a:r>
            <a:r>
              <a:rPr lang="en-GB" sz="3600" b="1" dirty="0"/>
              <a:t>Production</a:t>
            </a:r>
            <a:r>
              <a:rPr lang="en-GB" sz="3600" dirty="0"/>
              <a:t> – Cause and actions</a:t>
            </a:r>
          </a:p>
        </p:txBody>
      </p:sp>
      <p:sp>
        <p:nvSpPr>
          <p:cNvPr id="7" name="Rectangle 6">
            <a:extLst>
              <a:ext uri="{FF2B5EF4-FFF2-40B4-BE49-F238E27FC236}">
                <a16:creationId xmlns:a16="http://schemas.microsoft.com/office/drawing/2014/main" id="{B93AF3A0-B2E5-4281-BF79-96483A903BCC}"/>
              </a:ext>
            </a:extLst>
          </p:cNvPr>
          <p:cNvSpPr/>
          <p:nvPr/>
        </p:nvSpPr>
        <p:spPr>
          <a:xfrm>
            <a:off x="778933" y="2387600"/>
            <a:ext cx="10786534" cy="2709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 Time</a:t>
            </a:r>
            <a:endParaRPr lang="en-GB" dirty="0"/>
          </a:p>
        </p:txBody>
      </p:sp>
      <p:sp>
        <p:nvSpPr>
          <p:cNvPr id="9" name="Rectangle 8">
            <a:extLst>
              <a:ext uri="{FF2B5EF4-FFF2-40B4-BE49-F238E27FC236}">
                <a16:creationId xmlns:a16="http://schemas.microsoft.com/office/drawing/2014/main" id="{5D3228AF-8DD6-4198-A776-B5FD0EC29E79}"/>
              </a:ext>
            </a:extLst>
          </p:cNvPr>
          <p:cNvSpPr/>
          <p:nvPr/>
        </p:nvSpPr>
        <p:spPr>
          <a:xfrm>
            <a:off x="2675468" y="2810938"/>
            <a:ext cx="8889999"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Cycle Time – Development and Delivery cycle</a:t>
            </a:r>
            <a:endParaRPr lang="en-GB" dirty="0"/>
          </a:p>
        </p:txBody>
      </p:sp>
      <p:sp>
        <p:nvSpPr>
          <p:cNvPr id="11" name="Rectangle 10">
            <a:extLst>
              <a:ext uri="{FF2B5EF4-FFF2-40B4-BE49-F238E27FC236}">
                <a16:creationId xmlns:a16="http://schemas.microsoft.com/office/drawing/2014/main" id="{48FFEF06-1D4A-4064-BD9F-E823AFF3D24A}"/>
              </a:ext>
            </a:extLst>
          </p:cNvPr>
          <p:cNvSpPr/>
          <p:nvPr/>
        </p:nvSpPr>
        <p:spPr>
          <a:xfrm>
            <a:off x="778934" y="2810938"/>
            <a:ext cx="1896534"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8" name="Arrow: Down 7">
            <a:extLst>
              <a:ext uri="{FF2B5EF4-FFF2-40B4-BE49-F238E27FC236}">
                <a16:creationId xmlns:a16="http://schemas.microsoft.com/office/drawing/2014/main" id="{36FC318F-1FDC-4733-AF3D-F862F51C9819}"/>
              </a:ext>
            </a:extLst>
          </p:cNvPr>
          <p:cNvSpPr/>
          <p:nvPr/>
        </p:nvSpPr>
        <p:spPr>
          <a:xfrm>
            <a:off x="711199" y="1843092"/>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Arrow: Down 12">
            <a:extLst>
              <a:ext uri="{FF2B5EF4-FFF2-40B4-BE49-F238E27FC236}">
                <a16:creationId xmlns:a16="http://schemas.microsoft.com/office/drawing/2014/main" id="{C21C1790-D83E-49C8-96E5-4AC3F430B9FB}"/>
              </a:ext>
            </a:extLst>
          </p:cNvPr>
          <p:cNvSpPr/>
          <p:nvPr/>
        </p:nvSpPr>
        <p:spPr>
          <a:xfrm>
            <a:off x="11497733" y="1737535"/>
            <a:ext cx="135467" cy="3921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2DE0342A-0F08-4DEB-AFCC-FAF14013D00C}"/>
              </a:ext>
            </a:extLst>
          </p:cNvPr>
          <p:cNvSpPr/>
          <p:nvPr/>
        </p:nvSpPr>
        <p:spPr>
          <a:xfrm>
            <a:off x="236347" y="1552188"/>
            <a:ext cx="1085169" cy="276999"/>
          </a:xfrm>
          <a:prstGeom prst="rect">
            <a:avLst/>
          </a:prstGeom>
        </p:spPr>
        <p:txBody>
          <a:bodyPr wrap="none">
            <a:spAutoFit/>
          </a:bodyPr>
          <a:lstStyle/>
          <a:p>
            <a:r>
              <a:rPr lang="en-GB" sz="1200" dirty="0"/>
              <a:t>Work received</a:t>
            </a:r>
          </a:p>
        </p:txBody>
      </p:sp>
      <p:sp>
        <p:nvSpPr>
          <p:cNvPr id="15" name="Rectangle 14">
            <a:extLst>
              <a:ext uri="{FF2B5EF4-FFF2-40B4-BE49-F238E27FC236}">
                <a16:creationId xmlns:a16="http://schemas.microsoft.com/office/drawing/2014/main" id="{3B09CC68-5C2F-4FE3-A8FC-DB277FF84909}"/>
              </a:ext>
            </a:extLst>
          </p:cNvPr>
          <p:cNvSpPr/>
          <p:nvPr/>
        </p:nvSpPr>
        <p:spPr>
          <a:xfrm>
            <a:off x="10869281" y="1404170"/>
            <a:ext cx="1392369" cy="276999"/>
          </a:xfrm>
          <a:prstGeom prst="rect">
            <a:avLst/>
          </a:prstGeom>
        </p:spPr>
        <p:txBody>
          <a:bodyPr wrap="none">
            <a:spAutoFit/>
          </a:bodyPr>
          <a:lstStyle/>
          <a:p>
            <a:r>
              <a:rPr lang="en-GB" sz="1200" dirty="0"/>
              <a:t>Work in production</a:t>
            </a:r>
          </a:p>
        </p:txBody>
      </p:sp>
      <p:sp>
        <p:nvSpPr>
          <p:cNvPr id="10" name="Rectangle 9">
            <a:extLst>
              <a:ext uri="{FF2B5EF4-FFF2-40B4-BE49-F238E27FC236}">
                <a16:creationId xmlns:a16="http://schemas.microsoft.com/office/drawing/2014/main" id="{2C067876-4F42-415C-8028-BC481EE3AC45}"/>
              </a:ext>
            </a:extLst>
          </p:cNvPr>
          <p:cNvSpPr/>
          <p:nvPr/>
        </p:nvSpPr>
        <p:spPr>
          <a:xfrm>
            <a:off x="2675469" y="3429000"/>
            <a:ext cx="129540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Development</a:t>
            </a:r>
            <a:endParaRPr lang="en-GB" dirty="0"/>
          </a:p>
        </p:txBody>
      </p:sp>
      <p:sp>
        <p:nvSpPr>
          <p:cNvPr id="14" name="Rectangle 13">
            <a:extLst>
              <a:ext uri="{FF2B5EF4-FFF2-40B4-BE49-F238E27FC236}">
                <a16:creationId xmlns:a16="http://schemas.microsoft.com/office/drawing/2014/main" id="{3A858840-04D8-44F1-A09B-88992F45CAC8}"/>
              </a:ext>
            </a:extLst>
          </p:cNvPr>
          <p:cNvSpPr/>
          <p:nvPr/>
        </p:nvSpPr>
        <p:spPr>
          <a:xfrm>
            <a:off x="778933" y="3429000"/>
            <a:ext cx="1896535" cy="44873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Idle time</a:t>
            </a:r>
            <a:endParaRPr lang="en-GB" dirty="0"/>
          </a:p>
        </p:txBody>
      </p:sp>
      <p:sp>
        <p:nvSpPr>
          <p:cNvPr id="16" name="Rectangle 15">
            <a:extLst>
              <a:ext uri="{FF2B5EF4-FFF2-40B4-BE49-F238E27FC236}">
                <a16:creationId xmlns:a16="http://schemas.microsoft.com/office/drawing/2014/main" id="{EC567357-C301-4AA8-9B07-A4AA1090B4F6}"/>
              </a:ext>
            </a:extLst>
          </p:cNvPr>
          <p:cNvSpPr/>
          <p:nvPr/>
        </p:nvSpPr>
        <p:spPr>
          <a:xfrm>
            <a:off x="4842934" y="3429000"/>
            <a:ext cx="58420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a:t>Idle</a:t>
            </a:r>
            <a:endParaRPr lang="en-GB" dirty="0"/>
          </a:p>
        </p:txBody>
      </p:sp>
      <p:sp>
        <p:nvSpPr>
          <p:cNvPr id="17" name="Rectangle 16">
            <a:extLst>
              <a:ext uri="{FF2B5EF4-FFF2-40B4-BE49-F238E27FC236}">
                <a16:creationId xmlns:a16="http://schemas.microsoft.com/office/drawing/2014/main" id="{2AD6B69A-470A-44C6-A8BA-6E94C86ECAA7}"/>
              </a:ext>
            </a:extLst>
          </p:cNvPr>
          <p:cNvSpPr/>
          <p:nvPr/>
        </p:nvSpPr>
        <p:spPr>
          <a:xfrm>
            <a:off x="5427134" y="3429000"/>
            <a:ext cx="111506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M. Testing</a:t>
            </a:r>
            <a:endParaRPr lang="en-GB" dirty="0"/>
          </a:p>
        </p:txBody>
      </p:sp>
      <p:sp>
        <p:nvSpPr>
          <p:cNvPr id="18" name="Rectangle 17">
            <a:extLst>
              <a:ext uri="{FF2B5EF4-FFF2-40B4-BE49-F238E27FC236}">
                <a16:creationId xmlns:a16="http://schemas.microsoft.com/office/drawing/2014/main" id="{88677626-55BB-415E-BBD6-654E8DACEFD8}"/>
              </a:ext>
            </a:extLst>
          </p:cNvPr>
          <p:cNvSpPr/>
          <p:nvPr/>
        </p:nvSpPr>
        <p:spPr>
          <a:xfrm>
            <a:off x="7338060" y="3429000"/>
            <a:ext cx="510540"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t>Idle</a:t>
            </a:r>
            <a:endParaRPr lang="en-GB" dirty="0"/>
          </a:p>
        </p:txBody>
      </p:sp>
      <p:sp>
        <p:nvSpPr>
          <p:cNvPr id="19" name="Rectangle 18">
            <a:extLst>
              <a:ext uri="{FF2B5EF4-FFF2-40B4-BE49-F238E27FC236}">
                <a16:creationId xmlns:a16="http://schemas.microsoft.com/office/drawing/2014/main" id="{38FCAAB8-7B21-4B62-B47E-61C7E2F0ED9E}"/>
              </a:ext>
            </a:extLst>
          </p:cNvPr>
          <p:cNvSpPr/>
          <p:nvPr/>
        </p:nvSpPr>
        <p:spPr>
          <a:xfrm>
            <a:off x="7848600" y="3429000"/>
            <a:ext cx="795866"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900" dirty="0"/>
              <a:t>Performance Testing</a:t>
            </a:r>
            <a:endParaRPr lang="en-GB" sz="1600" dirty="0"/>
          </a:p>
        </p:txBody>
      </p:sp>
      <p:sp>
        <p:nvSpPr>
          <p:cNvPr id="22" name="Rectangle 21">
            <a:extLst>
              <a:ext uri="{FF2B5EF4-FFF2-40B4-BE49-F238E27FC236}">
                <a16:creationId xmlns:a16="http://schemas.microsoft.com/office/drawing/2014/main" id="{04CA27F1-CEDC-4AB4-9CDB-477A704A1341}"/>
              </a:ext>
            </a:extLst>
          </p:cNvPr>
          <p:cNvSpPr/>
          <p:nvPr/>
        </p:nvSpPr>
        <p:spPr>
          <a:xfrm>
            <a:off x="10770448" y="3429000"/>
            <a:ext cx="795020"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Deploy to Production</a:t>
            </a:r>
            <a:endParaRPr lang="en-GB" sz="1050" dirty="0"/>
          </a:p>
        </p:txBody>
      </p:sp>
      <p:sp>
        <p:nvSpPr>
          <p:cNvPr id="23" name="Rectangle 22">
            <a:extLst>
              <a:ext uri="{FF2B5EF4-FFF2-40B4-BE49-F238E27FC236}">
                <a16:creationId xmlns:a16="http://schemas.microsoft.com/office/drawing/2014/main" id="{87EE9467-69B2-4EB8-B690-4D426BED5EB1}"/>
              </a:ext>
            </a:extLst>
          </p:cNvPr>
          <p:cNvSpPr/>
          <p:nvPr/>
        </p:nvSpPr>
        <p:spPr>
          <a:xfrm>
            <a:off x="8644466" y="3429000"/>
            <a:ext cx="872066" cy="448732"/>
          </a:xfrm>
          <a:prstGeom prst="rect">
            <a:avLst/>
          </a:prstGeom>
          <a:solidFill>
            <a:srgbClr val="FF0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t>Idle</a:t>
            </a:r>
            <a:endParaRPr lang="en-GB" dirty="0"/>
          </a:p>
        </p:txBody>
      </p:sp>
      <p:sp>
        <p:nvSpPr>
          <p:cNvPr id="25" name="Rectangle 24">
            <a:extLst>
              <a:ext uri="{FF2B5EF4-FFF2-40B4-BE49-F238E27FC236}">
                <a16:creationId xmlns:a16="http://schemas.microsoft.com/office/drawing/2014/main" id="{8A5280AB-F4CF-46EB-978E-BE5937FFA7C7}"/>
              </a:ext>
            </a:extLst>
          </p:cNvPr>
          <p:cNvSpPr/>
          <p:nvPr/>
        </p:nvSpPr>
        <p:spPr>
          <a:xfrm>
            <a:off x="3970868"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33912FDF-573A-4A06-9AC1-C257BFCFDE49}"/>
              </a:ext>
            </a:extLst>
          </p:cNvPr>
          <p:cNvSpPr/>
          <p:nvPr/>
        </p:nvSpPr>
        <p:spPr>
          <a:xfrm>
            <a:off x="4274820" y="3429000"/>
            <a:ext cx="303952"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9" name="Rectangle 28">
            <a:extLst>
              <a:ext uri="{FF2B5EF4-FFF2-40B4-BE49-F238E27FC236}">
                <a16:creationId xmlns:a16="http://schemas.microsoft.com/office/drawing/2014/main" id="{6B7278EE-7F72-4B5F-B8CC-792431964D92}"/>
              </a:ext>
            </a:extLst>
          </p:cNvPr>
          <p:cNvSpPr/>
          <p:nvPr/>
        </p:nvSpPr>
        <p:spPr>
          <a:xfrm>
            <a:off x="4586394" y="3429000"/>
            <a:ext cx="25654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28" name="Rectangle 27">
            <a:extLst>
              <a:ext uri="{FF2B5EF4-FFF2-40B4-BE49-F238E27FC236}">
                <a16:creationId xmlns:a16="http://schemas.microsoft.com/office/drawing/2014/main" id="{47B27FB2-8DF5-4218-8279-C88280768E6D}"/>
              </a:ext>
            </a:extLst>
          </p:cNvPr>
          <p:cNvSpPr/>
          <p:nvPr/>
        </p:nvSpPr>
        <p:spPr>
          <a:xfrm>
            <a:off x="6545581" y="3429000"/>
            <a:ext cx="507153" cy="4487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050" dirty="0"/>
              <a:t>AT</a:t>
            </a:r>
            <a:endParaRPr lang="en-GB" dirty="0"/>
          </a:p>
        </p:txBody>
      </p:sp>
      <p:sp>
        <p:nvSpPr>
          <p:cNvPr id="30" name="Rectangle 29">
            <a:extLst>
              <a:ext uri="{FF2B5EF4-FFF2-40B4-BE49-F238E27FC236}">
                <a16:creationId xmlns:a16="http://schemas.microsoft.com/office/drawing/2014/main" id="{2D36D182-4E5D-4A85-9149-E02B346A0171}"/>
              </a:ext>
            </a:extLst>
          </p:cNvPr>
          <p:cNvSpPr/>
          <p:nvPr/>
        </p:nvSpPr>
        <p:spPr>
          <a:xfrm>
            <a:off x="7052735" y="3429000"/>
            <a:ext cx="285326"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dirty="0"/>
          </a:p>
        </p:txBody>
      </p:sp>
      <p:sp>
        <p:nvSpPr>
          <p:cNvPr id="31" name="Rectangle 30">
            <a:extLst>
              <a:ext uri="{FF2B5EF4-FFF2-40B4-BE49-F238E27FC236}">
                <a16:creationId xmlns:a16="http://schemas.microsoft.com/office/drawing/2014/main" id="{F0BE019B-2F6E-4EF3-BA12-46C42FB1C8BD}"/>
              </a:ext>
            </a:extLst>
          </p:cNvPr>
          <p:cNvSpPr/>
          <p:nvPr/>
        </p:nvSpPr>
        <p:spPr>
          <a:xfrm>
            <a:off x="9525845" y="3429000"/>
            <a:ext cx="795020"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Approval</a:t>
            </a:r>
            <a:endParaRPr lang="en-GB" sz="1050" dirty="0"/>
          </a:p>
        </p:txBody>
      </p:sp>
      <p:sp>
        <p:nvSpPr>
          <p:cNvPr id="32" name="Rectangle 31">
            <a:extLst>
              <a:ext uri="{FF2B5EF4-FFF2-40B4-BE49-F238E27FC236}">
                <a16:creationId xmlns:a16="http://schemas.microsoft.com/office/drawing/2014/main" id="{55681C0D-F02D-4E5E-B92D-5FC893B15A76}"/>
              </a:ext>
            </a:extLst>
          </p:cNvPr>
          <p:cNvSpPr/>
          <p:nvPr/>
        </p:nvSpPr>
        <p:spPr>
          <a:xfrm>
            <a:off x="10330177" y="3429000"/>
            <a:ext cx="440269" cy="4487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050" dirty="0"/>
              <a:t>Back up</a:t>
            </a:r>
            <a:endParaRPr lang="en-GB" sz="1050" dirty="0"/>
          </a:p>
        </p:txBody>
      </p:sp>
      <p:sp>
        <p:nvSpPr>
          <p:cNvPr id="33" name="Rectangle 32">
            <a:extLst>
              <a:ext uri="{FF2B5EF4-FFF2-40B4-BE49-F238E27FC236}">
                <a16:creationId xmlns:a16="http://schemas.microsoft.com/office/drawing/2014/main" id="{E206E777-2A11-48CD-AEA8-4A8D4E6F5B31}"/>
              </a:ext>
            </a:extLst>
          </p:cNvPr>
          <p:cNvSpPr/>
          <p:nvPr/>
        </p:nvSpPr>
        <p:spPr>
          <a:xfrm>
            <a:off x="6476996" y="4559031"/>
            <a:ext cx="5088469" cy="1015663"/>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marL="171450" indent="-171450">
              <a:buFont typeface="Arial" panose="020B0604020202020204" pitchFamily="34" charset="0"/>
              <a:buChar char="•"/>
            </a:pPr>
            <a:r>
              <a:rPr lang="en-US" sz="1200" dirty="0"/>
              <a:t>Remove Production Deployment uncertainty by</a:t>
            </a:r>
          </a:p>
          <a:p>
            <a:pPr marL="628650" lvl="1" indent="-171450">
              <a:buFont typeface="Arial" panose="020B0604020202020204" pitchFamily="34" charset="0"/>
              <a:buChar char="•"/>
            </a:pPr>
            <a:r>
              <a:rPr lang="en-US" sz="1200" dirty="0"/>
              <a:t>Reduce bureaucracy time (Business Readiness, Approval, etc.)</a:t>
            </a:r>
          </a:p>
          <a:p>
            <a:pPr marL="628650" lvl="1" indent="-171450">
              <a:buFont typeface="Arial" panose="020B0604020202020204" pitchFamily="34" charset="0"/>
              <a:buChar char="•"/>
            </a:pPr>
            <a:r>
              <a:rPr lang="en-US" sz="1200" dirty="0"/>
              <a:t>Implement some Deployment Strategy (Blue/Green, Canary, Feature Toggles etc.)</a:t>
            </a:r>
          </a:p>
          <a:p>
            <a:pPr marL="628650" lvl="1" indent="-171450">
              <a:buFont typeface="Arial" panose="020B0604020202020204" pitchFamily="34" charset="0"/>
              <a:buChar char="•"/>
            </a:pPr>
            <a:r>
              <a:rPr lang="en-US" sz="1200" dirty="0"/>
              <a:t>Mitigate the risk by providing Disaster Recovery environment</a:t>
            </a:r>
          </a:p>
        </p:txBody>
      </p:sp>
      <p:sp>
        <p:nvSpPr>
          <p:cNvPr id="4" name="Left Brace 3">
            <a:extLst>
              <a:ext uri="{FF2B5EF4-FFF2-40B4-BE49-F238E27FC236}">
                <a16:creationId xmlns:a16="http://schemas.microsoft.com/office/drawing/2014/main" id="{DC424F67-FBBD-40F8-8BD5-007D7DEE6521}"/>
              </a:ext>
            </a:extLst>
          </p:cNvPr>
          <p:cNvSpPr/>
          <p:nvPr/>
        </p:nvSpPr>
        <p:spPr>
          <a:xfrm rot="16200000">
            <a:off x="10247206" y="3147057"/>
            <a:ext cx="578272" cy="203962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3946539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197358" y="2097234"/>
            <a:ext cx="11217402" cy="3876136"/>
          </a:xfrm>
        </p:spPr>
        <p:txBody>
          <a:bodyPr>
            <a:normAutofit fontScale="85000" lnSpcReduction="20000"/>
          </a:bodyPr>
          <a:lstStyle/>
          <a:p>
            <a:pPr marL="0" indent="0">
              <a:lnSpc>
                <a:spcPct val="120000"/>
              </a:lnSpc>
              <a:buNone/>
            </a:pPr>
            <a:r>
              <a:rPr lang="en-GB" dirty="0"/>
              <a:t>DevOps is all about people, process, and technology, and applying principles and methods to drive better collaboration between your software delivery and IT operations teams.</a:t>
            </a:r>
          </a:p>
          <a:p>
            <a:pPr marL="0" indent="0">
              <a:buNone/>
            </a:pPr>
            <a:endParaRPr lang="en-GB" dirty="0"/>
          </a:p>
          <a:p>
            <a:pPr marL="0" indent="0">
              <a:buNone/>
            </a:pPr>
            <a:endParaRPr lang="en-GB" dirty="0"/>
          </a:p>
          <a:p>
            <a:pPr marL="0" indent="0">
              <a:buNone/>
            </a:pPr>
            <a:r>
              <a:rPr lang="en-GB" dirty="0"/>
              <a:t>Key Benefits of DevOps</a:t>
            </a:r>
          </a:p>
          <a:p>
            <a:r>
              <a:rPr lang="en-GB" dirty="0"/>
              <a:t>Gain a competitive advantage</a:t>
            </a:r>
          </a:p>
          <a:p>
            <a:r>
              <a:rPr lang="en-GB" dirty="0"/>
              <a:t>Increase IT resource efficiency</a:t>
            </a:r>
          </a:p>
          <a:p>
            <a:r>
              <a:rPr lang="en-GB" dirty="0"/>
              <a:t>Enable better and faster decisions</a:t>
            </a:r>
          </a:p>
          <a:p>
            <a:r>
              <a:rPr lang="en-GB" dirty="0"/>
              <a:t>Keep pace with business demands</a:t>
            </a:r>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11527917" cy="1117599"/>
          </a:xfrm>
        </p:spPr>
        <p:txBody>
          <a:bodyPr/>
          <a:lstStyle/>
          <a:p>
            <a:r>
              <a:rPr lang="en-GB" sz="3200" dirty="0"/>
              <a:t>Driving Collaboration Across the</a:t>
            </a:r>
            <a:br>
              <a:rPr lang="en-GB" sz="3200" dirty="0"/>
            </a:br>
            <a:r>
              <a:rPr lang="en-GB" sz="3200" dirty="0"/>
              <a:t>Development Lifecycle and IT Operations	</a:t>
            </a:r>
          </a:p>
        </p:txBody>
      </p:sp>
    </p:spTree>
    <p:extLst>
      <p:ext uri="{BB962C8B-B14F-4D97-AF65-F5344CB8AC3E}">
        <p14:creationId xmlns:p14="http://schemas.microsoft.com/office/powerpoint/2010/main" val="3107556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E9EEC86-CFFA-472E-8EB8-D263A9D54F84}"/>
              </a:ext>
            </a:extLst>
          </p:cNvPr>
          <p:cNvSpPr>
            <a:spLocks noGrp="1"/>
          </p:cNvSpPr>
          <p:nvPr>
            <p:ph type="body" sz="quarter" idx="10"/>
          </p:nvPr>
        </p:nvSpPr>
        <p:spPr>
          <a:xfrm>
            <a:off x="472440" y="1239491"/>
            <a:ext cx="11308080" cy="867268"/>
          </a:xfrm>
        </p:spPr>
        <p:txBody>
          <a:bodyPr/>
          <a:lstStyle/>
          <a:p>
            <a:pPr marL="0" indent="0">
              <a:buNone/>
            </a:pPr>
            <a:r>
              <a:rPr lang="en-US" sz="3600" dirty="0"/>
              <a:t>“If you cannot measure it, you can’t control it.” - </a:t>
            </a:r>
            <a:r>
              <a:rPr lang="en-US" sz="2400" dirty="0"/>
              <a:t>Lord Kelvin</a:t>
            </a:r>
            <a:endParaRPr lang="en-GB" sz="3600" dirty="0"/>
          </a:p>
        </p:txBody>
      </p:sp>
      <p:sp>
        <p:nvSpPr>
          <p:cNvPr id="3" name="Title 2">
            <a:extLst>
              <a:ext uri="{FF2B5EF4-FFF2-40B4-BE49-F238E27FC236}">
                <a16:creationId xmlns:a16="http://schemas.microsoft.com/office/drawing/2014/main" id="{E90993DF-8D88-4E0B-A394-D474151E5E60}"/>
              </a:ext>
            </a:extLst>
          </p:cNvPr>
          <p:cNvSpPr>
            <a:spLocks noGrp="1"/>
          </p:cNvSpPr>
          <p:nvPr>
            <p:ph type="title"/>
          </p:nvPr>
        </p:nvSpPr>
        <p:spPr/>
        <p:txBody>
          <a:bodyPr/>
          <a:lstStyle/>
          <a:p>
            <a:r>
              <a:rPr lang="en-US" dirty="0"/>
              <a:t> 	</a:t>
            </a:r>
            <a:endParaRPr lang="en-GB" dirty="0"/>
          </a:p>
        </p:txBody>
      </p:sp>
      <p:pic>
        <p:nvPicPr>
          <p:cNvPr id="2050" name="Picture 2" descr="d1">
            <a:extLst>
              <a:ext uri="{FF2B5EF4-FFF2-40B4-BE49-F238E27FC236}">
                <a16:creationId xmlns:a16="http://schemas.microsoft.com/office/drawing/2014/main" id="{E6E7D5C4-F3C2-4514-B301-78966BAD53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7062" y="2770835"/>
            <a:ext cx="9957876" cy="3098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40617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9D8DDA6-B4DA-4712-9F85-291A01343AC8}"/>
              </a:ext>
            </a:extLst>
          </p:cNvPr>
          <p:cNvPicPr>
            <a:picLocks noChangeAspect="1"/>
          </p:cNvPicPr>
          <p:nvPr/>
        </p:nvPicPr>
        <p:blipFill rotWithShape="1">
          <a:blip r:embed="rId3"/>
          <a:srcRect b="6024"/>
          <a:stretch/>
        </p:blipFill>
        <p:spPr>
          <a:xfrm>
            <a:off x="2788386" y="290514"/>
            <a:ext cx="6619216" cy="6367461"/>
          </a:xfrm>
          <a:prstGeom prst="rect">
            <a:avLst/>
          </a:prstGeom>
        </p:spPr>
      </p:pic>
    </p:spTree>
    <p:extLst>
      <p:ext uri="{BB962C8B-B14F-4D97-AF65-F5344CB8AC3E}">
        <p14:creationId xmlns:p14="http://schemas.microsoft.com/office/powerpoint/2010/main" val="1261919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228434" y="1971182"/>
            <a:ext cx="8275638" cy="3876136"/>
          </a:xfrm>
        </p:spPr>
        <p:txBody>
          <a:bodyPr>
            <a:normAutofit/>
          </a:bodyPr>
          <a:lstStyle/>
          <a:p>
            <a:pPr marL="514350" indent="-514350">
              <a:buFont typeface="+mj-lt"/>
              <a:buAutoNum type="arabicPeriod"/>
            </a:pPr>
            <a:r>
              <a:rPr lang="en-GB" dirty="0"/>
              <a:t>Assess your DevOps strategy.</a:t>
            </a:r>
          </a:p>
          <a:p>
            <a:pPr marL="514350" indent="-514350">
              <a:buFont typeface="+mj-lt"/>
              <a:buAutoNum type="arabicPeriod"/>
            </a:pPr>
            <a:r>
              <a:rPr lang="en-GB" dirty="0"/>
              <a:t>Identify the DevOps maturity of your core development and IT operations processes.</a:t>
            </a:r>
          </a:p>
          <a:p>
            <a:pPr marL="514350" indent="-514350">
              <a:buFont typeface="+mj-lt"/>
              <a:buAutoNum type="arabicPeriod"/>
            </a:pPr>
            <a:r>
              <a:rPr lang="en-GB" dirty="0"/>
              <a:t>Adopt and implement change to improve velocity.</a:t>
            </a:r>
          </a:p>
          <a:p>
            <a:pPr marL="514350" indent="-514350">
              <a:buFont typeface="+mj-lt"/>
              <a:buAutoNum type="arabicPeriod"/>
            </a:pPr>
            <a:r>
              <a:rPr lang="en-GB" b="1" dirty="0"/>
              <a:t>Measure progress and plan next improvement.</a:t>
            </a:r>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Get on the Path to DevOps</a:t>
            </a:r>
          </a:p>
        </p:txBody>
      </p:sp>
    </p:spTree>
    <p:extLst>
      <p:ext uri="{BB962C8B-B14F-4D97-AF65-F5344CB8AC3E}">
        <p14:creationId xmlns:p14="http://schemas.microsoft.com/office/powerpoint/2010/main" val="842255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3DFEB35-6836-4575-82D9-A931E6D7C75F}"/>
              </a:ext>
            </a:extLst>
          </p:cNvPr>
          <p:cNvPicPr>
            <a:picLocks noChangeAspect="1"/>
          </p:cNvPicPr>
          <p:nvPr/>
        </p:nvPicPr>
        <p:blipFill rotWithShape="1">
          <a:blip r:embed="rId3"/>
          <a:srcRect r="2779" b="12627"/>
          <a:stretch/>
        </p:blipFill>
        <p:spPr>
          <a:xfrm>
            <a:off x="1084842" y="1238045"/>
            <a:ext cx="9489535" cy="4630795"/>
          </a:xfrm>
          <a:prstGeom prst="rect">
            <a:avLst/>
          </a:prstGeom>
        </p:spPr>
      </p:pic>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558799"/>
          </a:xfrm>
        </p:spPr>
        <p:txBody>
          <a:bodyPr/>
          <a:lstStyle/>
          <a:p>
            <a:r>
              <a:rPr lang="en-GB" sz="3200" dirty="0"/>
              <a:t>DevOps Maturity Model</a:t>
            </a:r>
          </a:p>
        </p:txBody>
      </p:sp>
    </p:spTree>
    <p:extLst>
      <p:ext uri="{BB962C8B-B14F-4D97-AF65-F5344CB8AC3E}">
        <p14:creationId xmlns:p14="http://schemas.microsoft.com/office/powerpoint/2010/main" val="41851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712149" y="1700672"/>
            <a:ext cx="8275638" cy="3876136"/>
          </a:xfrm>
        </p:spPr>
        <p:txBody>
          <a:bodyPr>
            <a:normAutofit/>
          </a:bodyPr>
          <a:lstStyle/>
          <a:p>
            <a:r>
              <a:rPr lang="en-GB" dirty="0"/>
              <a:t>Remove Subjectivity</a:t>
            </a:r>
          </a:p>
          <a:p>
            <a:r>
              <a:rPr lang="en-GB" dirty="0"/>
              <a:t>Improve Excellence</a:t>
            </a:r>
          </a:p>
          <a:p>
            <a:r>
              <a:rPr lang="en-GB" dirty="0"/>
              <a:t>Focus on Strategy</a:t>
            </a:r>
          </a:p>
          <a:p>
            <a:r>
              <a:rPr lang="en-GB" dirty="0"/>
              <a:t>Create Predictability</a:t>
            </a:r>
            <a:endParaRPr lang="en-GB" b="1"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Why Measurement?</a:t>
            </a:r>
          </a:p>
        </p:txBody>
      </p:sp>
    </p:spTree>
    <p:extLst>
      <p:ext uri="{BB962C8B-B14F-4D97-AF65-F5344CB8AC3E}">
        <p14:creationId xmlns:p14="http://schemas.microsoft.com/office/powerpoint/2010/main" val="636950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1759458" y="1840059"/>
            <a:ext cx="8275638" cy="3876136"/>
          </a:xfrm>
        </p:spPr>
        <p:txBody>
          <a:bodyPr>
            <a:normAutofit/>
          </a:bodyPr>
          <a:lstStyle/>
          <a:p>
            <a:pPr marL="0" indent="0" algn="ctr">
              <a:buNone/>
            </a:pPr>
            <a:endParaRPr lang="en-GB" dirty="0"/>
          </a:p>
          <a:p>
            <a:pPr marL="0" indent="0" algn="ctr">
              <a:buNone/>
            </a:pPr>
            <a:endParaRPr lang="en-GB" dirty="0"/>
          </a:p>
          <a:p>
            <a:pPr marL="0" indent="0" algn="ctr">
              <a:buNone/>
            </a:pPr>
            <a:r>
              <a:rPr lang="en-GB" dirty="0"/>
              <a:t>Ability to execute on a faster cadence (</a:t>
            </a:r>
            <a:r>
              <a:rPr lang="en-GB" b="1" dirty="0"/>
              <a:t>efficiency</a:t>
            </a:r>
            <a:r>
              <a:rPr lang="en-GB" dirty="0"/>
              <a:t>) and the ability to freely add more value (</a:t>
            </a:r>
            <a:r>
              <a:rPr lang="en-GB" b="1" dirty="0"/>
              <a:t>effectiveness</a:t>
            </a:r>
            <a:r>
              <a:rPr lang="en-GB" dirty="0"/>
              <a:t>) demand continuous change cycles.</a:t>
            </a:r>
            <a:endParaRPr lang="en-GB" b="1"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11496675" cy="1117599"/>
          </a:xfrm>
        </p:spPr>
        <p:txBody>
          <a:bodyPr/>
          <a:lstStyle/>
          <a:p>
            <a:r>
              <a:rPr lang="en-GB" sz="3200" dirty="0"/>
              <a:t>What is key principle of measurement?</a:t>
            </a:r>
          </a:p>
        </p:txBody>
      </p:sp>
    </p:spTree>
    <p:extLst>
      <p:ext uri="{BB962C8B-B14F-4D97-AF65-F5344CB8AC3E}">
        <p14:creationId xmlns:p14="http://schemas.microsoft.com/office/powerpoint/2010/main" val="2123199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51A3BEB-1007-4035-BADB-0220805F521B}"/>
              </a:ext>
            </a:extLst>
          </p:cNvPr>
          <p:cNvSpPr>
            <a:spLocks noGrp="1"/>
          </p:cNvSpPr>
          <p:nvPr>
            <p:ph type="body" sz="quarter" idx="10"/>
          </p:nvPr>
        </p:nvSpPr>
        <p:spPr>
          <a:xfrm>
            <a:off x="330708" y="1490932"/>
            <a:ext cx="8275638" cy="3876136"/>
          </a:xfrm>
        </p:spPr>
        <p:txBody>
          <a:bodyPr>
            <a:normAutofit/>
          </a:bodyPr>
          <a:lstStyle/>
          <a:p>
            <a:pPr marL="0" indent="0">
              <a:buNone/>
            </a:pPr>
            <a:endParaRPr lang="en-US" sz="2400" dirty="0"/>
          </a:p>
          <a:p>
            <a:pPr marL="0" indent="0">
              <a:buNone/>
            </a:pPr>
            <a:r>
              <a:rPr lang="en-US" sz="2400" dirty="0"/>
              <a:t>Three dimensions of measures:</a:t>
            </a:r>
          </a:p>
          <a:p>
            <a:r>
              <a:rPr lang="en-US" sz="2400" b="1" dirty="0"/>
              <a:t>Internal</a:t>
            </a:r>
          </a:p>
          <a:p>
            <a:pPr lvl="1"/>
            <a:r>
              <a:rPr lang="en-US" sz="2000" dirty="0"/>
              <a:t>Technical progress, product pipeline trends and resource consumption</a:t>
            </a:r>
          </a:p>
          <a:p>
            <a:r>
              <a:rPr lang="en-US" sz="2400" b="1" dirty="0"/>
              <a:t>External</a:t>
            </a:r>
            <a:r>
              <a:rPr lang="en-US" sz="2400" dirty="0"/>
              <a:t> </a:t>
            </a:r>
          </a:p>
          <a:p>
            <a:pPr lvl="1"/>
            <a:r>
              <a:rPr lang="en-US" sz="2000" dirty="0"/>
              <a:t>Quality, usefulness, performance and business outcomes</a:t>
            </a:r>
          </a:p>
          <a:p>
            <a:r>
              <a:rPr lang="en-US" sz="2400" b="1" dirty="0"/>
              <a:t>Cultural</a:t>
            </a:r>
          </a:p>
          <a:p>
            <a:pPr lvl="1"/>
            <a:r>
              <a:rPr lang="en-US" sz="2000" dirty="0"/>
              <a:t>Team dynamic, process overhead, trustworthiness, morale, motivation etc.</a:t>
            </a:r>
            <a:endParaRPr lang="en-GB" sz="2000" dirty="0"/>
          </a:p>
        </p:txBody>
      </p:sp>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80000" y="936000"/>
            <a:ext cx="9339937" cy="1117599"/>
          </a:xfrm>
        </p:spPr>
        <p:txBody>
          <a:bodyPr/>
          <a:lstStyle/>
          <a:p>
            <a:r>
              <a:rPr lang="en-GB" sz="3200" dirty="0"/>
              <a:t>Which classes of measurements matter most?</a:t>
            </a:r>
          </a:p>
        </p:txBody>
      </p:sp>
    </p:spTree>
    <p:extLst>
      <p:ext uri="{BB962C8B-B14F-4D97-AF65-F5344CB8AC3E}">
        <p14:creationId xmlns:p14="http://schemas.microsoft.com/office/powerpoint/2010/main" val="2041498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E95A61C-89D6-449E-9C58-7D99507633F2}"/>
              </a:ext>
            </a:extLst>
          </p:cNvPr>
          <p:cNvSpPr>
            <a:spLocks noGrp="1"/>
          </p:cNvSpPr>
          <p:nvPr>
            <p:ph type="title"/>
          </p:nvPr>
        </p:nvSpPr>
        <p:spPr>
          <a:xfrm>
            <a:off x="1502083" y="3054155"/>
            <a:ext cx="8956367" cy="1117599"/>
          </a:xfrm>
        </p:spPr>
        <p:txBody>
          <a:bodyPr/>
          <a:lstStyle/>
          <a:p>
            <a:pPr algn="ctr"/>
            <a:r>
              <a:rPr lang="en-GB" dirty="0"/>
              <a:t>Let’s start with few metrics?</a:t>
            </a:r>
          </a:p>
        </p:txBody>
      </p:sp>
    </p:spTree>
    <p:extLst>
      <p:ext uri="{BB962C8B-B14F-4D97-AF65-F5344CB8AC3E}">
        <p14:creationId xmlns:p14="http://schemas.microsoft.com/office/powerpoint/2010/main" val="126408575"/>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ADDO_2019_PPT_Template - v04</Template>
  <TotalTime>4903</TotalTime>
  <Words>1111</Words>
  <Application>Microsoft Office PowerPoint</Application>
  <PresentationFormat>Widescreen</PresentationFormat>
  <Paragraphs>228</Paragraphs>
  <Slides>31</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-apple-system</vt:lpstr>
      <vt:lpstr>Arial</vt:lpstr>
      <vt:lpstr>Calibri</vt:lpstr>
      <vt:lpstr>Franklin Gothic Book</vt:lpstr>
      <vt:lpstr>Franklin Gothic Medium</vt:lpstr>
      <vt:lpstr>Nirmala UI Semilight</vt:lpstr>
      <vt:lpstr>1_Custom Design</vt:lpstr>
      <vt:lpstr>PowerPoint Presentation</vt:lpstr>
      <vt:lpstr>PowerPoint Presentation</vt:lpstr>
      <vt:lpstr>Driving Collaboration Across the Development Lifecycle and IT Operations </vt:lpstr>
      <vt:lpstr>Get on the Path to DevOps</vt:lpstr>
      <vt:lpstr>DevOps Maturity Model</vt:lpstr>
      <vt:lpstr>Why Measurement?</vt:lpstr>
      <vt:lpstr>What is key principle of measurement?</vt:lpstr>
      <vt:lpstr>Which classes of measurements matter most?</vt:lpstr>
      <vt:lpstr>Let’s start with few metrics?</vt:lpstr>
      <vt:lpstr>Lead Time</vt:lpstr>
      <vt:lpstr>Process/Cycle Time</vt:lpstr>
      <vt:lpstr>Wait Time / Non-value-adding process time</vt:lpstr>
      <vt:lpstr>Code Deployment Lead Time</vt:lpstr>
      <vt:lpstr>Work in Process or Work in Progress (WIP)</vt:lpstr>
      <vt:lpstr>Throughput</vt:lpstr>
      <vt:lpstr>Little’s Law in Practice</vt:lpstr>
      <vt:lpstr>So what? </vt:lpstr>
      <vt:lpstr>  </vt:lpstr>
      <vt:lpstr>Value Stream Mapping</vt:lpstr>
      <vt:lpstr>Value Stream Mapping</vt:lpstr>
      <vt:lpstr>Value Stream Mapping - Exercise</vt:lpstr>
      <vt:lpstr>Value Stream Mapping - Exercise</vt:lpstr>
      <vt:lpstr>Value Stream Mapping - Exercise</vt:lpstr>
      <vt:lpstr>Value Stream Mapping - Exercise</vt:lpstr>
      <vt:lpstr>Value Stream Mapping - Exercise</vt:lpstr>
      <vt:lpstr>Value Stream Mapping - Idle Time – Cause and actions</vt:lpstr>
      <vt:lpstr>Value Stream Mapping - Development – Cause and actions</vt:lpstr>
      <vt:lpstr>Value Stream Mapping  Development – Cause and actions</vt:lpstr>
      <vt:lpstr>Value Stream Mapping  - Production – Cause and actions</vt:lpstr>
      <vt:lpst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Vlatko Ivanovski</dc:creator>
  <cp:lastModifiedBy>Vlatko Ivanovski</cp:lastModifiedBy>
  <cp:revision>49</cp:revision>
  <dcterms:created xsi:type="dcterms:W3CDTF">2019-11-02T20:27:19Z</dcterms:created>
  <dcterms:modified xsi:type="dcterms:W3CDTF">2019-11-06T15:28:45Z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36020b0-6d69-48c1-9bb5-c586c1062b70_Enabled">
    <vt:lpwstr>True</vt:lpwstr>
  </property>
  <property fmtid="{D5CDD505-2E9C-101B-9397-08002B2CF9AE}" pid="3" name="MSIP_Label_236020b0-6d69-48c1-9bb5-c586c1062b70_SiteId">
    <vt:lpwstr>cf36141c-ddd7-45a7-b073-111f66d0b30c</vt:lpwstr>
  </property>
  <property fmtid="{D5CDD505-2E9C-101B-9397-08002B2CF9AE}" pid="4" name="MSIP_Label_236020b0-6d69-48c1-9bb5-c586c1062b70_Owner">
    <vt:lpwstr>vlatko.ivanovski@avanade.com</vt:lpwstr>
  </property>
  <property fmtid="{D5CDD505-2E9C-101B-9397-08002B2CF9AE}" pid="5" name="MSIP_Label_236020b0-6d69-48c1-9bb5-c586c1062b70_SetDate">
    <vt:lpwstr>2019-11-02T21:26:57.4580288Z</vt:lpwstr>
  </property>
  <property fmtid="{D5CDD505-2E9C-101B-9397-08002B2CF9AE}" pid="6" name="MSIP_Label_236020b0-6d69-48c1-9bb5-c586c1062b70_Name">
    <vt:lpwstr>Confidential</vt:lpwstr>
  </property>
  <property fmtid="{D5CDD505-2E9C-101B-9397-08002B2CF9AE}" pid="7" name="MSIP_Label_236020b0-6d69-48c1-9bb5-c586c1062b70_Application">
    <vt:lpwstr>Microsoft Azure Information Protection</vt:lpwstr>
  </property>
  <property fmtid="{D5CDD505-2E9C-101B-9397-08002B2CF9AE}" pid="8" name="MSIP_Label_236020b0-6d69-48c1-9bb5-c586c1062b70_ActionId">
    <vt:lpwstr>c0557133-c22c-4cb5-93a1-694fe5771a2c</vt:lpwstr>
  </property>
  <property fmtid="{D5CDD505-2E9C-101B-9397-08002B2CF9AE}" pid="9" name="MSIP_Label_236020b0-6d69-48c1-9bb5-c586c1062b70_Extended_MSFT_Method">
    <vt:lpwstr>Automatic</vt:lpwstr>
  </property>
  <property fmtid="{D5CDD505-2E9C-101B-9397-08002B2CF9AE}" pid="10" name="MSIP_Label_5fae8262-b78e-4366-8929-a5d6aac95320_Enabled">
    <vt:lpwstr>True</vt:lpwstr>
  </property>
  <property fmtid="{D5CDD505-2E9C-101B-9397-08002B2CF9AE}" pid="11" name="MSIP_Label_5fae8262-b78e-4366-8929-a5d6aac95320_SiteId">
    <vt:lpwstr>cf36141c-ddd7-45a7-b073-111f66d0b30c</vt:lpwstr>
  </property>
  <property fmtid="{D5CDD505-2E9C-101B-9397-08002B2CF9AE}" pid="12" name="MSIP_Label_5fae8262-b78e-4366-8929-a5d6aac95320_Owner">
    <vt:lpwstr>vlatko.ivanovski@avanade.com</vt:lpwstr>
  </property>
  <property fmtid="{D5CDD505-2E9C-101B-9397-08002B2CF9AE}" pid="13" name="MSIP_Label_5fae8262-b78e-4366-8929-a5d6aac95320_SetDate">
    <vt:lpwstr>2019-11-02T21:26:57.4580288Z</vt:lpwstr>
  </property>
  <property fmtid="{D5CDD505-2E9C-101B-9397-08002B2CF9AE}" pid="14" name="MSIP_Label_5fae8262-b78e-4366-8929-a5d6aac95320_Name">
    <vt:lpwstr>Recipients Have Full Control</vt:lpwstr>
  </property>
  <property fmtid="{D5CDD505-2E9C-101B-9397-08002B2CF9AE}" pid="15" name="MSIP_Label_5fae8262-b78e-4366-8929-a5d6aac95320_Application">
    <vt:lpwstr>Microsoft Azure Information Protection</vt:lpwstr>
  </property>
  <property fmtid="{D5CDD505-2E9C-101B-9397-08002B2CF9AE}" pid="16" name="MSIP_Label_5fae8262-b78e-4366-8929-a5d6aac95320_ActionId">
    <vt:lpwstr>c0557133-c22c-4cb5-93a1-694fe5771a2c</vt:lpwstr>
  </property>
  <property fmtid="{D5CDD505-2E9C-101B-9397-08002B2CF9AE}" pid="17" name="MSIP_Label_5fae8262-b78e-4366-8929-a5d6aac95320_Parent">
    <vt:lpwstr>236020b0-6d69-48c1-9bb5-c586c1062b70</vt:lpwstr>
  </property>
  <property fmtid="{D5CDD505-2E9C-101B-9397-08002B2CF9AE}" pid="18" name="MSIP_Label_5fae8262-b78e-4366-8929-a5d6aac95320_Extended_MSFT_Method">
    <vt:lpwstr>Automatic</vt:lpwstr>
  </property>
  <property fmtid="{D5CDD505-2E9C-101B-9397-08002B2CF9AE}" pid="19" name="Sensitivity">
    <vt:lpwstr>Confidential Recipients Have Full Control</vt:lpwstr>
  </property>
</Properties>
</file>